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8" r:id="rId2"/>
    <p:sldId id="257" r:id="rId3"/>
    <p:sldId id="262" r:id="rId4"/>
    <p:sldId id="259" r:id="rId5"/>
    <p:sldId id="260" r:id="rId6"/>
    <p:sldId id="261" r:id="rId7"/>
    <p:sldId id="276" r:id="rId8"/>
    <p:sldId id="263" r:id="rId9"/>
    <p:sldId id="265" r:id="rId10"/>
    <p:sldId id="266" r:id="rId11"/>
    <p:sldId id="267" r:id="rId12"/>
    <p:sldId id="277" r:id="rId13"/>
    <p:sldId id="268" r:id="rId14"/>
    <p:sldId id="269" r:id="rId15"/>
    <p:sldId id="272" r:id="rId16"/>
    <p:sldId id="273" r:id="rId17"/>
    <p:sldId id="27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8" autoAdjust="0"/>
    <p:restoredTop sz="94660"/>
  </p:normalViewPr>
  <p:slideViewPr>
    <p:cSldViewPr>
      <p:cViewPr varScale="1">
        <p:scale>
          <a:sx n="97" d="100"/>
          <a:sy n="97" d="100"/>
        </p:scale>
        <p:origin x="-78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4BB26D4-AF27-475A-AE45-A689849AA330}" type="datetimeFigureOut">
              <a:rPr lang="en-CA" smtClean="0"/>
              <a:pPr/>
              <a:t>02/12/2015</a:t>
            </a:fld>
            <a:endParaRPr lang="en-CA" dirty="0"/>
          </a:p>
        </p:txBody>
      </p:sp>
      <p:sp>
        <p:nvSpPr>
          <p:cNvPr id="17" name="Footer Placeholder 16"/>
          <p:cNvSpPr>
            <a:spLocks noGrp="1"/>
          </p:cNvSpPr>
          <p:nvPr>
            <p:ph type="ftr" sz="quarter" idx="11"/>
          </p:nvPr>
        </p:nvSpPr>
        <p:spPr/>
        <p:txBody>
          <a:bodyPr/>
          <a:lstStyle/>
          <a:p>
            <a:endParaRPr lang="en-CA"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5115DB-E0D7-4B8E-8AB2-11CA673A2416}" type="slidenum">
              <a:rPr lang="en-CA" smtClean="0"/>
              <a:pPr/>
              <a:t>‹#›</a:t>
            </a:fld>
            <a:endParaRPr lang="en-CA"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BB26D4-AF27-475A-AE45-A689849AA330}" type="datetimeFigureOut">
              <a:rPr lang="en-CA" smtClean="0"/>
              <a:pPr/>
              <a:t>02/12/2015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565115DB-E0D7-4B8E-8AB2-11CA673A2416}"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565115DB-E0D7-4B8E-8AB2-11CA673A2416}" type="slidenum">
              <a:rPr lang="en-CA" smtClean="0"/>
              <a:pPr/>
              <a:t>‹#›</a:t>
            </a:fld>
            <a:endParaRPr lang="en-CA"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BB26D4-AF27-475A-AE45-A689849AA330}" type="datetimeFigureOut">
              <a:rPr lang="en-CA" smtClean="0"/>
              <a:pPr/>
              <a:t>02/12/2015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4BB26D4-AF27-475A-AE45-A689849AA330}" type="datetimeFigureOut">
              <a:rPr lang="en-CA" smtClean="0"/>
              <a:pPr/>
              <a:t>02/12/2015</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a:xfrm>
            <a:off x="4361688" y="1026372"/>
            <a:ext cx="457200" cy="441325"/>
          </a:xfrm>
        </p:spPr>
        <p:txBody>
          <a:bodyPr/>
          <a:lstStyle/>
          <a:p>
            <a:fld id="{565115DB-E0D7-4B8E-8AB2-11CA673A2416}" type="slidenum">
              <a:rPr lang="en-CA" smtClean="0"/>
              <a:pPr/>
              <a:t>‹#›</a:t>
            </a:fld>
            <a:endParaRPr lang="en-CA"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dirty="0"/>
          </a:p>
        </p:txBody>
      </p:sp>
      <p:sp>
        <p:nvSpPr>
          <p:cNvPr id="4" name="Date Placeholder 3"/>
          <p:cNvSpPr>
            <a:spLocks noGrp="1"/>
          </p:cNvSpPr>
          <p:nvPr>
            <p:ph type="dt" sz="half" idx="10"/>
          </p:nvPr>
        </p:nvSpPr>
        <p:spPr/>
        <p:txBody>
          <a:bodyPr/>
          <a:lstStyle/>
          <a:p>
            <a:fld id="{74BB26D4-AF27-475A-AE45-A689849AA330}" type="datetimeFigureOut">
              <a:rPr lang="en-CA" smtClean="0"/>
              <a:pPr/>
              <a:t>02/12/2015</a:t>
            </a:fld>
            <a:endParaRPr lang="en-CA"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65115DB-E0D7-4B8E-8AB2-11CA673A2416}" type="slidenum">
              <a:rPr lang="en-CA" smtClean="0"/>
              <a:pPr/>
              <a:t>‹#›</a:t>
            </a:fld>
            <a:endParaRPr lang="en-CA"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4BB26D4-AF27-475A-AE45-A689849AA330}" type="datetimeFigureOut">
              <a:rPr lang="en-CA" smtClean="0"/>
              <a:pPr/>
              <a:t>02/12/2015</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565115DB-E0D7-4B8E-8AB2-11CA673A2416}" type="slidenum">
              <a:rPr lang="en-CA" smtClean="0"/>
              <a:pPr/>
              <a:t>‹#›</a:t>
            </a:fld>
            <a:endParaRPr lang="en-CA"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4BB26D4-AF27-475A-AE45-A689849AA330}" type="datetimeFigureOut">
              <a:rPr lang="en-CA" smtClean="0"/>
              <a:pPr/>
              <a:t>02/12/2015</a:t>
            </a:fld>
            <a:endParaRPr lang="en-CA" dirty="0"/>
          </a:p>
        </p:txBody>
      </p:sp>
      <p:sp>
        <p:nvSpPr>
          <p:cNvPr id="8" name="Footer Placeholder 7"/>
          <p:cNvSpPr>
            <a:spLocks noGrp="1"/>
          </p:cNvSpPr>
          <p:nvPr>
            <p:ph type="ftr" sz="quarter" idx="11"/>
          </p:nvPr>
        </p:nvSpPr>
        <p:spPr>
          <a:xfrm>
            <a:off x="304800" y="6409944"/>
            <a:ext cx="3581400" cy="365760"/>
          </a:xfrm>
        </p:spPr>
        <p:txBody>
          <a:bodyPr/>
          <a:lstStyle/>
          <a:p>
            <a:endParaRPr lang="en-CA"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65115DB-E0D7-4B8E-8AB2-11CA673A2416}" type="slidenum">
              <a:rPr lang="en-CA" smtClean="0"/>
              <a:pPr/>
              <a:t>‹#›</a:t>
            </a:fld>
            <a:endParaRPr lang="en-CA"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BB26D4-AF27-475A-AE45-A689849AA330}" type="datetimeFigureOut">
              <a:rPr lang="en-CA" smtClean="0"/>
              <a:pPr/>
              <a:t>02/12/2015</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a:xfrm>
            <a:off x="4343400" y="1036020"/>
            <a:ext cx="457200" cy="441325"/>
          </a:xfrm>
        </p:spPr>
        <p:txBody>
          <a:bodyPr/>
          <a:lstStyle/>
          <a:p>
            <a:fld id="{565115DB-E0D7-4B8E-8AB2-11CA673A2416}"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4BB26D4-AF27-475A-AE45-A689849AA330}" type="datetimeFigureOut">
              <a:rPr lang="en-CA" smtClean="0"/>
              <a:pPr/>
              <a:t>02/12/2015</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65115DB-E0D7-4B8E-8AB2-11CA673A2416}"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65115DB-E0D7-4B8E-8AB2-11CA673A2416}" type="slidenum">
              <a:rPr lang="en-CA" smtClean="0"/>
              <a:pPr/>
              <a:t>‹#›</a:t>
            </a:fld>
            <a:endParaRPr lang="en-CA"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74BB26D4-AF27-475A-AE45-A689849AA330}" type="datetimeFigureOut">
              <a:rPr lang="en-CA" smtClean="0"/>
              <a:pPr/>
              <a:t>02/12/2015</a:t>
            </a:fld>
            <a:endParaRPr lang="en-CA" dirty="0"/>
          </a:p>
        </p:txBody>
      </p:sp>
      <p:sp>
        <p:nvSpPr>
          <p:cNvPr id="6" name="Footer Placeholder 5"/>
          <p:cNvSpPr>
            <a:spLocks noGrp="1"/>
          </p:cNvSpPr>
          <p:nvPr>
            <p:ph type="ftr" sz="quarter" idx="11"/>
          </p:nvPr>
        </p:nvSpPr>
        <p:spPr>
          <a:xfrm>
            <a:off x="301752" y="6410848"/>
            <a:ext cx="3383280" cy="365760"/>
          </a:xfrm>
        </p:spPr>
        <p:txBody>
          <a:bodyPr/>
          <a:lstStyle/>
          <a:p>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565115DB-E0D7-4B8E-8AB2-11CA673A2416}" type="slidenum">
              <a:rPr lang="en-CA" smtClean="0"/>
              <a:pPr/>
              <a:t>‹#›</a:t>
            </a:fld>
            <a:endParaRPr lang="en-CA"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74BB26D4-AF27-475A-AE45-A689849AA330}" type="datetimeFigureOut">
              <a:rPr lang="en-CA" smtClean="0"/>
              <a:pPr/>
              <a:t>02/12/2015</a:t>
            </a:fld>
            <a:endParaRPr lang="en-CA" dirty="0"/>
          </a:p>
        </p:txBody>
      </p:sp>
      <p:sp>
        <p:nvSpPr>
          <p:cNvPr id="6" name="Footer Placeholder 5"/>
          <p:cNvSpPr>
            <a:spLocks noGrp="1"/>
          </p:cNvSpPr>
          <p:nvPr>
            <p:ph type="ftr" sz="quarter" idx="11"/>
          </p:nvPr>
        </p:nvSpPr>
        <p:spPr>
          <a:xfrm>
            <a:off x="301752" y="6410848"/>
            <a:ext cx="3584448" cy="365760"/>
          </a:xfrm>
        </p:spPr>
        <p:txBody>
          <a:bodyPr/>
          <a:lstStyle/>
          <a:p>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4BB26D4-AF27-475A-AE45-A689849AA330}" type="datetimeFigureOut">
              <a:rPr lang="en-CA" smtClean="0"/>
              <a:pPr/>
              <a:t>02/12/2015</a:t>
            </a:fld>
            <a:endParaRPr lang="en-CA"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65115DB-E0D7-4B8E-8AB2-11CA673A2416}" type="slidenum">
              <a:rPr lang="en-CA" smtClean="0"/>
              <a:pPr/>
              <a:t>‹#›</a:t>
            </a:fld>
            <a:endParaRPr lang="en-CA"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400" i="1" dirty="0" smtClean="0">
                <a:solidFill>
                  <a:schemeClr val="tx1"/>
                </a:solidFill>
              </a:rPr>
              <a:t>ELA 9 – Holy Trinity High</a:t>
            </a:r>
            <a:endParaRPr lang="en-CA" sz="2400" i="1" dirty="0">
              <a:solidFill>
                <a:schemeClr val="tx1"/>
              </a:solidFill>
            </a:endParaRPr>
          </a:p>
        </p:txBody>
      </p:sp>
      <p:sp>
        <p:nvSpPr>
          <p:cNvPr id="3" name="Content Placeholder 2"/>
          <p:cNvSpPr>
            <a:spLocks noGrp="1"/>
          </p:cNvSpPr>
          <p:nvPr>
            <p:ph sz="quarter" idx="1"/>
          </p:nvPr>
        </p:nvSpPr>
        <p:spPr/>
        <p:txBody>
          <a:bodyPr>
            <a:normAutofit/>
          </a:bodyPr>
          <a:lstStyle/>
          <a:p>
            <a:pPr algn="ctr">
              <a:buNone/>
            </a:pPr>
            <a:r>
              <a:rPr lang="en-CA" sz="7200" i="1" dirty="0" smtClean="0">
                <a:solidFill>
                  <a:schemeClr val="bg1"/>
                </a:solidFill>
              </a:rPr>
              <a:t> </a:t>
            </a:r>
            <a:endParaRPr lang="en-CA" sz="7200" i="1" dirty="0">
              <a:solidFill>
                <a:schemeClr val="bg1"/>
              </a:solidFill>
            </a:endParaRPr>
          </a:p>
        </p:txBody>
      </p:sp>
      <p:pic>
        <p:nvPicPr>
          <p:cNvPr id="4" name="Picture 3" descr="persuasive+essays.jpg"/>
          <p:cNvPicPr>
            <a:picLocks noChangeAspect="1"/>
          </p:cNvPicPr>
          <p:nvPr/>
        </p:nvPicPr>
        <p:blipFill>
          <a:blip r:embed="rId2" cstate="print"/>
          <a:stretch>
            <a:fillRect/>
          </a:stretch>
        </p:blipFill>
        <p:spPr>
          <a:xfrm>
            <a:off x="2555776" y="2060848"/>
            <a:ext cx="4224727" cy="28083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sz="9600" dirty="0" smtClean="0"/>
              <a:t/>
            </a:r>
            <a:br>
              <a:rPr lang="en-AU" sz="9600" dirty="0" smtClean="0"/>
            </a:br>
            <a:r>
              <a:rPr lang="en-AU" sz="2700" dirty="0" smtClean="0">
                <a:solidFill>
                  <a:schemeClr val="tx1"/>
                </a:solidFill>
                <a:latin typeface="Times New Roman" pitchFamily="18" charset="0"/>
                <a:cs typeface="Times New Roman" pitchFamily="18" charset="0"/>
              </a:rPr>
              <a:t>PERSUASIVE TECHNIQUE 3</a:t>
            </a:r>
            <a:br>
              <a:rPr lang="en-AU" sz="2700" dirty="0" smtClean="0">
                <a:solidFill>
                  <a:schemeClr val="tx1"/>
                </a:solidFill>
                <a:latin typeface="Times New Roman" pitchFamily="18" charset="0"/>
                <a:cs typeface="Times New Roman" pitchFamily="18" charset="0"/>
              </a:rPr>
            </a:br>
            <a:r>
              <a:rPr lang="en-AU" sz="2700" dirty="0" smtClean="0">
                <a:solidFill>
                  <a:schemeClr val="tx1"/>
                </a:solidFill>
                <a:latin typeface="Times New Roman" pitchFamily="18" charset="0"/>
                <a:cs typeface="Times New Roman" pitchFamily="18" charset="0"/>
              </a:rPr>
              <a:t> </a:t>
            </a:r>
            <a:r>
              <a:rPr lang="en-AU" sz="2700" b="1" dirty="0" smtClean="0">
                <a:solidFill>
                  <a:schemeClr val="tx1"/>
                </a:solidFill>
                <a:latin typeface="Times New Roman" pitchFamily="18" charset="0"/>
                <a:cs typeface="Times New Roman" pitchFamily="18" charset="0"/>
              </a:rPr>
              <a:t>Rhetorical Question</a:t>
            </a:r>
            <a:endParaRPr lang="en-CA" sz="27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r>
              <a:rPr lang="en-AU" sz="2800" dirty="0" smtClean="0">
                <a:latin typeface="Times New Roman" pitchFamily="18" charset="0"/>
                <a:cs typeface="Times New Roman" pitchFamily="18" charset="0"/>
              </a:rPr>
              <a:t>A question which does not require an answer. </a:t>
            </a:r>
          </a:p>
          <a:p>
            <a:pPr algn="ctr">
              <a:buNone/>
            </a:pPr>
            <a:endParaRPr lang="en-AU" sz="2800" dirty="0" smtClean="0">
              <a:latin typeface="Times New Roman" pitchFamily="18" charset="0"/>
              <a:cs typeface="Times New Roman" pitchFamily="18" charset="0"/>
            </a:endParaRPr>
          </a:p>
          <a:p>
            <a:r>
              <a:rPr lang="en-AU" sz="2800" dirty="0" smtClean="0">
                <a:latin typeface="Times New Roman" pitchFamily="18" charset="0"/>
                <a:cs typeface="Times New Roman" pitchFamily="18" charset="0"/>
              </a:rPr>
              <a:t>This type of question is so obvious it does not need an answer and it can help to reinforce a point. </a:t>
            </a:r>
          </a:p>
          <a:p>
            <a:endParaRPr lang="en-AU" sz="2800" dirty="0" smtClean="0"/>
          </a:p>
          <a:p>
            <a:pPr algn="ctr"/>
            <a:r>
              <a:rPr lang="en-AU" sz="2000" dirty="0" smtClean="0">
                <a:latin typeface="Times New Roman" pitchFamily="18" charset="0"/>
                <a:cs typeface="Times New Roman" pitchFamily="18" charset="0"/>
              </a:rPr>
              <a:t>Do you think cell phones are a distraction?</a:t>
            </a:r>
          </a:p>
          <a:p>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AU" sz="2400" u="sng" dirty="0" smtClean="0">
              <a:latin typeface="Times New Roman" pitchFamily="18" charset="0"/>
              <a:cs typeface="Times New Roman" pitchFamily="18" charset="0"/>
            </a:endParaRPr>
          </a:p>
          <a:p>
            <a:r>
              <a:rPr lang="en-AU" sz="2400" dirty="0" smtClean="0">
                <a:latin typeface="Times New Roman" pitchFamily="18" charset="0"/>
                <a:cs typeface="Times New Roman" pitchFamily="18" charset="0"/>
              </a:rPr>
              <a:t>Tone </a:t>
            </a:r>
            <a:r>
              <a:rPr lang="en-AU" sz="2400" dirty="0">
                <a:latin typeface="Times New Roman" pitchFamily="18" charset="0"/>
                <a:cs typeface="Times New Roman" pitchFamily="18" charset="0"/>
              </a:rPr>
              <a:t>of writer’s </a:t>
            </a:r>
            <a:r>
              <a:rPr lang="en-AU" sz="2400" dirty="0" smtClean="0">
                <a:latin typeface="Times New Roman" pitchFamily="18" charset="0"/>
                <a:cs typeface="Times New Roman" pitchFamily="18" charset="0"/>
              </a:rPr>
              <a:t>voice </a:t>
            </a:r>
            <a:endParaRPr lang="en-AU" sz="2400" dirty="0">
              <a:latin typeface="Times New Roman" pitchFamily="18" charset="0"/>
              <a:cs typeface="Times New Roman" pitchFamily="18" charset="0"/>
            </a:endParaRPr>
          </a:p>
          <a:p>
            <a:endParaRPr lang="en-CA" dirty="0"/>
          </a:p>
        </p:txBody>
      </p:sp>
      <p:sp>
        <p:nvSpPr>
          <p:cNvPr id="5" name="Text Placeholder 4"/>
          <p:cNvSpPr>
            <a:spLocks noGrp="1"/>
          </p:cNvSpPr>
          <p:nvPr>
            <p:ph type="body" sz="half" idx="3"/>
          </p:nvPr>
        </p:nvSpPr>
        <p:spPr/>
        <p:txBody>
          <a:bodyPr/>
          <a:lstStyle/>
          <a:p>
            <a:r>
              <a:rPr lang="en-CA" dirty="0" smtClean="0"/>
              <a:t>Connotation</a:t>
            </a:r>
            <a:endParaRPr lang="en-CA" dirty="0"/>
          </a:p>
        </p:txBody>
      </p:sp>
      <p:sp>
        <p:nvSpPr>
          <p:cNvPr id="3" name="Content Placeholder 2"/>
          <p:cNvSpPr>
            <a:spLocks noGrp="1"/>
          </p:cNvSpPr>
          <p:nvPr>
            <p:ph sz="quarter" idx="2"/>
          </p:nvPr>
        </p:nvSpPr>
        <p:spPr/>
        <p:txBody>
          <a:bodyPr>
            <a:normAutofit lnSpcReduction="10000"/>
          </a:bodyPr>
          <a:lstStyle/>
          <a:p>
            <a:r>
              <a:rPr lang="en-AU" sz="2800" dirty="0" smtClean="0">
                <a:latin typeface="Times New Roman" pitchFamily="18" charset="0"/>
                <a:cs typeface="Times New Roman" pitchFamily="18" charset="0"/>
              </a:rPr>
              <a:t>Ridicule </a:t>
            </a:r>
          </a:p>
          <a:p>
            <a:r>
              <a:rPr lang="en-AU" sz="2800" dirty="0" smtClean="0">
                <a:latin typeface="Times New Roman" pitchFamily="18" charset="0"/>
                <a:cs typeface="Times New Roman" pitchFamily="18" charset="0"/>
              </a:rPr>
              <a:t>Sarcastic</a:t>
            </a:r>
          </a:p>
          <a:p>
            <a:r>
              <a:rPr lang="en-AU" sz="2800" dirty="0" smtClean="0">
                <a:latin typeface="Times New Roman" pitchFamily="18" charset="0"/>
                <a:cs typeface="Times New Roman" pitchFamily="18" charset="0"/>
              </a:rPr>
              <a:t>Negative</a:t>
            </a:r>
          </a:p>
          <a:p>
            <a:r>
              <a:rPr lang="en-AU" sz="2800" dirty="0" smtClean="0">
                <a:latin typeface="Times New Roman" pitchFamily="18" charset="0"/>
                <a:cs typeface="Times New Roman" pitchFamily="18" charset="0"/>
              </a:rPr>
              <a:t>Aggressive</a:t>
            </a:r>
          </a:p>
          <a:p>
            <a:r>
              <a:rPr lang="en-AU" sz="2800" dirty="0" smtClean="0">
                <a:latin typeface="Times New Roman" pitchFamily="18" charset="0"/>
                <a:cs typeface="Times New Roman" pitchFamily="18" charset="0"/>
              </a:rPr>
              <a:t>Supportive</a:t>
            </a:r>
          </a:p>
          <a:p>
            <a:r>
              <a:rPr lang="en-AU" sz="2800" dirty="0" smtClean="0">
                <a:latin typeface="Times New Roman" pitchFamily="18" charset="0"/>
                <a:cs typeface="Times New Roman" pitchFamily="18" charset="0"/>
              </a:rPr>
              <a:t>Sympathetic</a:t>
            </a:r>
          </a:p>
          <a:p>
            <a:r>
              <a:rPr lang="en-AU" sz="2800" dirty="0" smtClean="0">
                <a:latin typeface="Times New Roman" pitchFamily="18" charset="0"/>
                <a:cs typeface="Times New Roman" pitchFamily="18" charset="0"/>
              </a:rPr>
              <a:t>Rational</a:t>
            </a:r>
          </a:p>
          <a:p>
            <a:r>
              <a:rPr lang="en-AU" sz="2800" dirty="0" smtClean="0">
                <a:latin typeface="Times New Roman" pitchFamily="18" charset="0"/>
                <a:cs typeface="Times New Roman" pitchFamily="18" charset="0"/>
              </a:rPr>
              <a:t>Gentle..</a:t>
            </a:r>
          </a:p>
          <a:p>
            <a:endParaRPr lang="en-CA" dirty="0"/>
          </a:p>
        </p:txBody>
      </p:sp>
      <p:sp>
        <p:nvSpPr>
          <p:cNvPr id="6" name="Content Placeholder 5"/>
          <p:cNvSpPr>
            <a:spLocks noGrp="1"/>
          </p:cNvSpPr>
          <p:nvPr>
            <p:ph sz="quarter" idx="4"/>
          </p:nvPr>
        </p:nvSpPr>
        <p:spPr/>
        <p:txBody>
          <a:bodyPr/>
          <a:lstStyle/>
          <a:p>
            <a:r>
              <a:rPr lang="en-CA" dirty="0" smtClean="0"/>
              <a:t>To ridicule </a:t>
            </a:r>
            <a:r>
              <a:rPr lang="en-CA" u="sng" dirty="0" smtClean="0"/>
              <a:t>against</a:t>
            </a:r>
            <a:r>
              <a:rPr lang="en-CA" dirty="0" smtClean="0"/>
              <a:t> the use of cell phones in class a writer might use words such as;</a:t>
            </a:r>
          </a:p>
          <a:p>
            <a:r>
              <a:rPr lang="en-CA" dirty="0" smtClean="0"/>
              <a:t>Students are </a:t>
            </a:r>
            <a:r>
              <a:rPr lang="en-CA" b="1" dirty="0" smtClean="0"/>
              <a:t>inconsiderate</a:t>
            </a:r>
          </a:p>
          <a:p>
            <a:r>
              <a:rPr lang="en-CA" dirty="0" smtClean="0"/>
              <a:t>Students are </a:t>
            </a:r>
            <a:r>
              <a:rPr lang="en-CA" b="1" dirty="0" smtClean="0"/>
              <a:t>selfish</a:t>
            </a:r>
          </a:p>
          <a:p>
            <a:r>
              <a:rPr lang="en-CA" dirty="0" smtClean="0"/>
              <a:t>Students are </a:t>
            </a:r>
            <a:r>
              <a:rPr lang="en-CA" b="1" dirty="0" smtClean="0"/>
              <a:t>uncaring</a:t>
            </a:r>
            <a:r>
              <a:rPr lang="en-CA" dirty="0" smtClean="0"/>
              <a:t> </a:t>
            </a:r>
          </a:p>
          <a:p>
            <a:endParaRPr lang="en-CA" dirty="0" smtClean="0"/>
          </a:p>
          <a:p>
            <a:pPr lvl="1"/>
            <a:endParaRPr lang="en-CA" dirty="0"/>
          </a:p>
        </p:txBody>
      </p:sp>
      <p:sp>
        <p:nvSpPr>
          <p:cNvPr id="2" name="Title 1"/>
          <p:cNvSpPr>
            <a:spLocks noGrp="1"/>
          </p:cNvSpPr>
          <p:nvPr>
            <p:ph type="title"/>
          </p:nvPr>
        </p:nvSpPr>
        <p:spPr>
          <a:xfrm>
            <a:off x="301752" y="228600"/>
            <a:ext cx="8534400" cy="1328192"/>
          </a:xfrm>
        </p:spPr>
        <p:txBody>
          <a:bodyPr>
            <a:normAutofit fontScale="90000"/>
          </a:bodyPr>
          <a:lstStyle/>
          <a:p>
            <a:r>
              <a:rPr lang="en-AU" sz="2700" dirty="0" smtClean="0">
                <a:solidFill>
                  <a:schemeClr val="tx1"/>
                </a:solidFill>
                <a:latin typeface="Times New Roman" pitchFamily="18" charset="0"/>
                <a:cs typeface="Times New Roman" pitchFamily="18" charset="0"/>
              </a:rPr>
              <a:t>PERSUASIVE TECHNIQUE 4</a:t>
            </a:r>
            <a:br>
              <a:rPr lang="en-AU" sz="2700" dirty="0" smtClean="0">
                <a:solidFill>
                  <a:schemeClr val="tx1"/>
                </a:solidFill>
                <a:latin typeface="Times New Roman" pitchFamily="18" charset="0"/>
                <a:cs typeface="Times New Roman" pitchFamily="18" charset="0"/>
              </a:rPr>
            </a:br>
            <a:r>
              <a:rPr lang="en-AU" sz="2700" dirty="0" smtClean="0">
                <a:solidFill>
                  <a:schemeClr val="tx1"/>
                </a:solidFill>
                <a:latin typeface="Times New Roman" pitchFamily="18" charset="0"/>
                <a:cs typeface="Times New Roman" pitchFamily="18" charset="0"/>
              </a:rPr>
              <a:t>    </a:t>
            </a:r>
            <a:r>
              <a:rPr lang="en-AU" sz="2700" b="1" dirty="0" smtClean="0">
                <a:solidFill>
                  <a:schemeClr val="tx1"/>
                </a:solidFill>
                <a:latin typeface="Times New Roman" pitchFamily="18" charset="0"/>
                <a:cs typeface="Times New Roman" pitchFamily="18" charset="0"/>
              </a:rPr>
              <a:t>Tone of Voice</a:t>
            </a:r>
            <a:r>
              <a:rPr lang="en-AU" sz="9600" dirty="0" smtClean="0">
                <a:latin typeface="Times New Roman" pitchFamily="18" charset="0"/>
                <a:cs typeface="Times New Roman" pitchFamily="18" charset="0"/>
              </a:rPr>
              <a:t/>
            </a:r>
            <a:br>
              <a:rPr lang="en-AU" sz="9600" dirty="0" smtClean="0">
                <a:latin typeface="Times New Roman" pitchFamily="18" charset="0"/>
                <a:cs typeface="Times New Roman" pitchFamily="18" charset="0"/>
              </a:rPr>
            </a:br>
            <a:endParaRPr lang="en-CA"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AU" sz="2400" dirty="0" smtClean="0">
              <a:latin typeface="Times New Roman" pitchFamily="18" charset="0"/>
              <a:cs typeface="Times New Roman" pitchFamily="18" charset="0"/>
            </a:endParaRPr>
          </a:p>
          <a:p>
            <a:r>
              <a:rPr lang="en-AU" sz="2400" dirty="0" smtClean="0">
                <a:latin typeface="Times New Roman" pitchFamily="18" charset="0"/>
                <a:cs typeface="Times New Roman" pitchFamily="18" charset="0"/>
              </a:rPr>
              <a:t>Tone </a:t>
            </a:r>
            <a:r>
              <a:rPr lang="en-AU" sz="2400" dirty="0">
                <a:latin typeface="Times New Roman" pitchFamily="18" charset="0"/>
                <a:cs typeface="Times New Roman" pitchFamily="18" charset="0"/>
              </a:rPr>
              <a:t>of writer’s </a:t>
            </a:r>
            <a:r>
              <a:rPr lang="en-AU" sz="2400" dirty="0" smtClean="0">
                <a:latin typeface="Times New Roman" pitchFamily="18" charset="0"/>
                <a:cs typeface="Times New Roman" pitchFamily="18" charset="0"/>
              </a:rPr>
              <a:t>voice</a:t>
            </a:r>
            <a:endParaRPr lang="en-AU" sz="2400" dirty="0">
              <a:latin typeface="Times New Roman" pitchFamily="18" charset="0"/>
              <a:cs typeface="Times New Roman" pitchFamily="18" charset="0"/>
            </a:endParaRPr>
          </a:p>
          <a:p>
            <a:endParaRPr lang="en-CA" dirty="0"/>
          </a:p>
        </p:txBody>
      </p:sp>
      <p:sp>
        <p:nvSpPr>
          <p:cNvPr id="3" name="Text Placeholder 2"/>
          <p:cNvSpPr>
            <a:spLocks noGrp="1"/>
          </p:cNvSpPr>
          <p:nvPr>
            <p:ph type="body" sz="half" idx="3"/>
          </p:nvPr>
        </p:nvSpPr>
        <p:spPr/>
        <p:txBody>
          <a:bodyPr/>
          <a:lstStyle/>
          <a:p>
            <a:endParaRPr lang="en-CA" dirty="0" smtClean="0"/>
          </a:p>
          <a:p>
            <a:r>
              <a:rPr lang="en-CA" dirty="0" smtClean="0"/>
              <a:t>Connotation</a:t>
            </a:r>
          </a:p>
          <a:p>
            <a:endParaRPr lang="en-CA" dirty="0"/>
          </a:p>
        </p:txBody>
      </p:sp>
      <p:sp>
        <p:nvSpPr>
          <p:cNvPr id="4" name="Content Placeholder 3"/>
          <p:cNvSpPr>
            <a:spLocks noGrp="1"/>
          </p:cNvSpPr>
          <p:nvPr>
            <p:ph sz="quarter" idx="2"/>
          </p:nvPr>
        </p:nvSpPr>
        <p:spPr/>
        <p:txBody>
          <a:bodyPr/>
          <a:lstStyle/>
          <a:p>
            <a:r>
              <a:rPr lang="en-AU" sz="2400" dirty="0" smtClean="0">
                <a:latin typeface="Times New Roman" pitchFamily="18" charset="0"/>
                <a:cs typeface="Times New Roman" pitchFamily="18" charset="0"/>
              </a:rPr>
              <a:t>Ridicule </a:t>
            </a:r>
          </a:p>
          <a:p>
            <a:r>
              <a:rPr lang="en-AU" sz="2400" dirty="0" smtClean="0">
                <a:latin typeface="Times New Roman" pitchFamily="18" charset="0"/>
                <a:cs typeface="Times New Roman" pitchFamily="18" charset="0"/>
              </a:rPr>
              <a:t>Sarcastic</a:t>
            </a:r>
          </a:p>
          <a:p>
            <a:r>
              <a:rPr lang="en-AU" sz="2400" dirty="0" smtClean="0">
                <a:latin typeface="Times New Roman" pitchFamily="18" charset="0"/>
                <a:cs typeface="Times New Roman" pitchFamily="18" charset="0"/>
              </a:rPr>
              <a:t>Negative</a:t>
            </a:r>
          </a:p>
          <a:p>
            <a:r>
              <a:rPr lang="en-AU" sz="2400" dirty="0" smtClean="0">
                <a:latin typeface="Times New Roman" pitchFamily="18" charset="0"/>
                <a:cs typeface="Times New Roman" pitchFamily="18" charset="0"/>
              </a:rPr>
              <a:t>Aggressive</a:t>
            </a:r>
          </a:p>
          <a:p>
            <a:r>
              <a:rPr lang="en-AU" sz="2400" dirty="0" smtClean="0">
                <a:latin typeface="Times New Roman" pitchFamily="18" charset="0"/>
                <a:cs typeface="Times New Roman" pitchFamily="18" charset="0"/>
              </a:rPr>
              <a:t>Supportive</a:t>
            </a:r>
          </a:p>
          <a:p>
            <a:r>
              <a:rPr lang="en-AU" sz="2400" dirty="0" smtClean="0">
                <a:latin typeface="Times New Roman" pitchFamily="18" charset="0"/>
                <a:cs typeface="Times New Roman" pitchFamily="18" charset="0"/>
              </a:rPr>
              <a:t>Sympathetic</a:t>
            </a:r>
          </a:p>
          <a:p>
            <a:r>
              <a:rPr lang="en-AU" sz="2400" dirty="0" smtClean="0">
                <a:latin typeface="Times New Roman" pitchFamily="18" charset="0"/>
                <a:cs typeface="Times New Roman" pitchFamily="18" charset="0"/>
              </a:rPr>
              <a:t>Rational</a:t>
            </a:r>
          </a:p>
          <a:p>
            <a:r>
              <a:rPr lang="en-AU" sz="2400" dirty="0" smtClean="0">
                <a:latin typeface="Times New Roman" pitchFamily="18" charset="0"/>
                <a:cs typeface="Times New Roman" pitchFamily="18" charset="0"/>
              </a:rPr>
              <a:t>Gentle..</a:t>
            </a:r>
          </a:p>
          <a:p>
            <a:endParaRPr lang="en-CA" dirty="0"/>
          </a:p>
        </p:txBody>
      </p:sp>
      <p:sp>
        <p:nvSpPr>
          <p:cNvPr id="5" name="Content Placeholder 4"/>
          <p:cNvSpPr>
            <a:spLocks noGrp="1"/>
          </p:cNvSpPr>
          <p:nvPr>
            <p:ph sz="quarter" idx="4"/>
          </p:nvPr>
        </p:nvSpPr>
        <p:spPr/>
        <p:txBody>
          <a:bodyPr>
            <a:normAutofit fontScale="92500" lnSpcReduction="10000"/>
          </a:bodyPr>
          <a:lstStyle/>
          <a:p>
            <a:r>
              <a:rPr lang="en-CA" dirty="0" smtClean="0"/>
              <a:t>To be in </a:t>
            </a:r>
            <a:r>
              <a:rPr lang="en-CA" u="sng" dirty="0" smtClean="0"/>
              <a:t>support</a:t>
            </a:r>
            <a:r>
              <a:rPr lang="en-CA" dirty="0" smtClean="0"/>
              <a:t> of cell phone use in the classroom a writer might use words such as;</a:t>
            </a:r>
          </a:p>
          <a:p>
            <a:r>
              <a:rPr lang="en-CA" dirty="0" smtClean="0"/>
              <a:t>Students are not </a:t>
            </a:r>
            <a:r>
              <a:rPr lang="en-CA" b="1" dirty="0" smtClean="0"/>
              <a:t>bothering others</a:t>
            </a:r>
          </a:p>
          <a:p>
            <a:r>
              <a:rPr lang="en-CA" dirty="0" smtClean="0"/>
              <a:t>Students are </a:t>
            </a:r>
            <a:r>
              <a:rPr lang="en-CA" b="1" dirty="0" smtClean="0"/>
              <a:t>learning</a:t>
            </a:r>
          </a:p>
          <a:p>
            <a:r>
              <a:rPr lang="en-CA" dirty="0" smtClean="0"/>
              <a:t>Students are </a:t>
            </a:r>
            <a:r>
              <a:rPr lang="en-CA" b="1" dirty="0" smtClean="0"/>
              <a:t>technologically skilled</a:t>
            </a:r>
          </a:p>
          <a:p>
            <a:endParaRPr lang="en-CA" dirty="0"/>
          </a:p>
        </p:txBody>
      </p:sp>
      <p:sp>
        <p:nvSpPr>
          <p:cNvPr id="6" name="Title 5"/>
          <p:cNvSpPr>
            <a:spLocks noGrp="1"/>
          </p:cNvSpPr>
          <p:nvPr>
            <p:ph type="title"/>
          </p:nvPr>
        </p:nvSpPr>
        <p:spPr/>
        <p:txBody>
          <a:bodyPr>
            <a:noAutofit/>
          </a:bodyPr>
          <a:lstStyle/>
          <a:p>
            <a:r>
              <a:rPr lang="en-AU" sz="2400" dirty="0" smtClean="0">
                <a:solidFill>
                  <a:schemeClr val="tx1"/>
                </a:solidFill>
                <a:latin typeface="Times New Roman" pitchFamily="18" charset="0"/>
                <a:cs typeface="Times New Roman" pitchFamily="18" charset="0"/>
              </a:rPr>
              <a:t>PERSUASIVE TECHNIQUE 4</a:t>
            </a:r>
            <a:br>
              <a:rPr lang="en-AU" sz="2400" dirty="0" smtClean="0">
                <a:solidFill>
                  <a:schemeClr val="tx1"/>
                </a:solidFill>
                <a:latin typeface="Times New Roman" pitchFamily="18" charset="0"/>
                <a:cs typeface="Times New Roman" pitchFamily="18" charset="0"/>
              </a:rPr>
            </a:br>
            <a:r>
              <a:rPr lang="en-AU" sz="2400" dirty="0" smtClean="0">
                <a:solidFill>
                  <a:schemeClr val="tx1"/>
                </a:solidFill>
                <a:latin typeface="Times New Roman" pitchFamily="18" charset="0"/>
                <a:cs typeface="Times New Roman" pitchFamily="18" charset="0"/>
              </a:rPr>
              <a:t>    </a:t>
            </a:r>
            <a:r>
              <a:rPr lang="en-AU" sz="2400" b="1" dirty="0" smtClean="0">
                <a:solidFill>
                  <a:schemeClr val="tx1"/>
                </a:solidFill>
                <a:latin typeface="Times New Roman" pitchFamily="18" charset="0"/>
                <a:cs typeface="Times New Roman" pitchFamily="18" charset="0"/>
              </a:rPr>
              <a:t>Tone of Voice</a:t>
            </a:r>
            <a:endParaRPr lang="en-CA"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328192"/>
          </a:xfrm>
        </p:spPr>
        <p:txBody>
          <a:bodyPr>
            <a:normAutofit fontScale="90000"/>
          </a:bodyPr>
          <a:lstStyle/>
          <a:p>
            <a:r>
              <a:rPr lang="en-AU" sz="2700" dirty="0" smtClean="0">
                <a:solidFill>
                  <a:schemeClr val="tx1"/>
                </a:solidFill>
                <a:latin typeface="Times New Roman" pitchFamily="18" charset="0"/>
                <a:cs typeface="Times New Roman" pitchFamily="18" charset="0"/>
              </a:rPr>
              <a:t>PERSUASIVE TECHNIQUE 5: </a:t>
            </a:r>
            <a:br>
              <a:rPr lang="en-AU" sz="2700" dirty="0" smtClean="0">
                <a:solidFill>
                  <a:schemeClr val="tx1"/>
                </a:solidFill>
                <a:latin typeface="Times New Roman" pitchFamily="18" charset="0"/>
                <a:cs typeface="Times New Roman" pitchFamily="18" charset="0"/>
              </a:rPr>
            </a:br>
            <a:r>
              <a:rPr lang="en-AU" sz="2700" b="1" dirty="0" smtClean="0">
                <a:solidFill>
                  <a:schemeClr val="tx1"/>
                </a:solidFill>
                <a:latin typeface="Times New Roman" pitchFamily="18" charset="0"/>
                <a:cs typeface="Times New Roman" pitchFamily="18" charset="0"/>
              </a:rPr>
              <a:t>Figurative Language: Metaphor, Simile, Hyperbole</a:t>
            </a:r>
            <a:r>
              <a:rPr lang="en-AU" sz="5400" dirty="0" smtClean="0">
                <a:latin typeface="Comic Sans MS" pitchFamily="66" charset="0"/>
              </a:rPr>
              <a:t/>
            </a:r>
            <a:br>
              <a:rPr lang="en-AU" sz="5400" dirty="0" smtClean="0">
                <a:latin typeface="Comic Sans MS" pitchFamily="66" charset="0"/>
              </a:rPr>
            </a:br>
            <a:endParaRPr lang="en-CA" dirty="0"/>
          </a:p>
        </p:txBody>
      </p:sp>
      <p:sp>
        <p:nvSpPr>
          <p:cNvPr id="3" name="Content Placeholder 2"/>
          <p:cNvSpPr>
            <a:spLocks noGrp="1"/>
          </p:cNvSpPr>
          <p:nvPr>
            <p:ph sz="quarter" idx="1"/>
          </p:nvPr>
        </p:nvSpPr>
        <p:spPr/>
        <p:txBody>
          <a:bodyPr>
            <a:normAutofit fontScale="70000" lnSpcReduction="20000"/>
          </a:bodyPr>
          <a:lstStyle/>
          <a:p>
            <a:r>
              <a:rPr lang="en-AU" sz="2800" u="sng" dirty="0" smtClean="0">
                <a:latin typeface="Times New Roman" pitchFamily="18" charset="0"/>
                <a:cs typeface="Times New Roman" pitchFamily="18" charset="0"/>
              </a:rPr>
              <a:t>Metaphors and Similes </a:t>
            </a:r>
            <a:r>
              <a:rPr lang="en-AU" sz="2800" dirty="0" smtClean="0">
                <a:latin typeface="Times New Roman" pitchFamily="18" charset="0"/>
                <a:cs typeface="Times New Roman" pitchFamily="18" charset="0"/>
              </a:rPr>
              <a:t>are common types of figurative language used to compare two unlike objects or ideas to </a:t>
            </a:r>
            <a:r>
              <a:rPr lang="en-AU" sz="2800" b="1" dirty="0" smtClean="0">
                <a:latin typeface="Times New Roman" pitchFamily="18" charset="0"/>
                <a:cs typeface="Times New Roman" pitchFamily="18" charset="0"/>
              </a:rPr>
              <a:t>make a point</a:t>
            </a:r>
            <a:r>
              <a:rPr lang="en-AU" sz="2800" dirty="0" smtClean="0">
                <a:latin typeface="Times New Roman" pitchFamily="18" charset="0"/>
                <a:cs typeface="Times New Roman" pitchFamily="18" charset="0"/>
              </a:rPr>
              <a:t>. They are formed when words are put together so skilfully, they create images for the reader.</a:t>
            </a:r>
          </a:p>
          <a:p>
            <a:r>
              <a:rPr lang="en-AU" sz="2800" u="sng" dirty="0" smtClean="0">
                <a:latin typeface="Times New Roman" pitchFamily="18" charset="0"/>
                <a:cs typeface="Times New Roman" pitchFamily="18" charset="0"/>
              </a:rPr>
              <a:t>Hyperbole - </a:t>
            </a:r>
            <a:r>
              <a:rPr lang="en-AU" sz="2800" dirty="0" smtClean="0">
                <a:latin typeface="Times New Roman" pitchFamily="18" charset="0"/>
                <a:cs typeface="Times New Roman" pitchFamily="18" charset="0"/>
              </a:rPr>
              <a:t>use of exaggeration in your writing to persuade the reader. Forceful and overblown language to get the point across. </a:t>
            </a:r>
          </a:p>
          <a:p>
            <a:endParaRPr lang="en-AU" sz="2800" dirty="0" smtClean="0"/>
          </a:p>
          <a:p>
            <a:r>
              <a:rPr lang="en-AU" sz="2600" dirty="0" smtClean="0">
                <a:latin typeface="Times New Roman" pitchFamily="18" charset="0"/>
                <a:cs typeface="Times New Roman" pitchFamily="18" charset="0"/>
              </a:rPr>
              <a:t>A cell phone is like a baby’s rattle. (This simile argues against cell phone use in the classroom.)</a:t>
            </a:r>
          </a:p>
          <a:p>
            <a:endParaRPr lang="en-AU" sz="2600" dirty="0" smtClean="0">
              <a:latin typeface="Times New Roman" pitchFamily="18" charset="0"/>
              <a:cs typeface="Times New Roman" pitchFamily="18" charset="0"/>
            </a:endParaRPr>
          </a:p>
          <a:p>
            <a:r>
              <a:rPr lang="en-AU" sz="2600" dirty="0" smtClean="0">
                <a:latin typeface="Times New Roman" pitchFamily="18" charset="0"/>
                <a:cs typeface="Times New Roman" pitchFamily="18" charset="0"/>
              </a:rPr>
              <a:t>Cell phones are a treasure trove of information. (This metaphor shows how cell phones are useful learning tools in the classroom.)</a:t>
            </a:r>
          </a:p>
          <a:p>
            <a:endParaRPr lang="en-AU" sz="2600" dirty="0" smtClean="0">
              <a:latin typeface="Times New Roman" pitchFamily="18" charset="0"/>
              <a:cs typeface="Times New Roman" pitchFamily="18" charset="0"/>
            </a:endParaRPr>
          </a:p>
          <a:p>
            <a:r>
              <a:rPr lang="en-AU" sz="2600" dirty="0" smtClean="0">
                <a:latin typeface="Times New Roman" pitchFamily="18" charset="0"/>
                <a:cs typeface="Times New Roman" pitchFamily="18" charset="0"/>
              </a:rPr>
              <a:t>Being in a classroom without cell phones is worse than being in the burning fires of hell. (The hyperbole exaggerates the idea that the classroom is like being in hell.)</a:t>
            </a:r>
          </a:p>
          <a:p>
            <a:endParaRPr lang="en-C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328192"/>
          </a:xfrm>
        </p:spPr>
        <p:txBody>
          <a:bodyPr>
            <a:normAutofit fontScale="90000"/>
          </a:bodyPr>
          <a:lstStyle/>
          <a:p>
            <a:r>
              <a:rPr lang="en-AU" sz="2700" dirty="0" smtClean="0">
                <a:solidFill>
                  <a:schemeClr val="tx1"/>
                </a:solidFill>
                <a:latin typeface="Times New Roman" pitchFamily="18" charset="0"/>
                <a:cs typeface="Times New Roman" pitchFamily="18" charset="0"/>
              </a:rPr>
              <a:t>PERSUASIVE TECHNIQUE 6: </a:t>
            </a:r>
            <a:br>
              <a:rPr lang="en-AU" sz="2700" dirty="0" smtClean="0">
                <a:solidFill>
                  <a:schemeClr val="tx1"/>
                </a:solidFill>
                <a:latin typeface="Times New Roman" pitchFamily="18" charset="0"/>
                <a:cs typeface="Times New Roman" pitchFamily="18" charset="0"/>
              </a:rPr>
            </a:br>
            <a:r>
              <a:rPr lang="en-AU" sz="2700" b="1" dirty="0" smtClean="0">
                <a:solidFill>
                  <a:schemeClr val="tx1"/>
                </a:solidFill>
                <a:latin typeface="Times New Roman" pitchFamily="18" charset="0"/>
                <a:cs typeface="Times New Roman" pitchFamily="18" charset="0"/>
              </a:rPr>
              <a:t>Emotive Language</a:t>
            </a:r>
            <a:r>
              <a:rPr lang="en-AU" sz="4800" dirty="0" smtClean="0">
                <a:latin typeface="Comic Sans MS" pitchFamily="66" charset="0"/>
              </a:rPr>
              <a:t/>
            </a:r>
            <a:br>
              <a:rPr lang="en-AU" sz="4800" dirty="0" smtClean="0">
                <a:latin typeface="Comic Sans MS" pitchFamily="66" charset="0"/>
              </a:rPr>
            </a:br>
            <a:endParaRPr lang="en-CA" dirty="0"/>
          </a:p>
        </p:txBody>
      </p:sp>
      <p:sp>
        <p:nvSpPr>
          <p:cNvPr id="3" name="Content Placeholder 2"/>
          <p:cNvSpPr>
            <a:spLocks noGrp="1"/>
          </p:cNvSpPr>
          <p:nvPr>
            <p:ph sz="quarter" idx="1"/>
          </p:nvPr>
        </p:nvSpPr>
        <p:spPr/>
        <p:txBody>
          <a:bodyPr/>
          <a:lstStyle/>
          <a:p>
            <a:r>
              <a:rPr lang="en-AU" sz="2800" dirty="0" smtClean="0">
                <a:latin typeface="Times New Roman" pitchFamily="18" charset="0"/>
                <a:cs typeface="Times New Roman" pitchFamily="18" charset="0"/>
              </a:rPr>
              <a:t>Emotive language aims to engage people’s feelings, not logic or reason. If a writer can manipulate a reader to feel a certain way, the reader should be more likely to agree with the writer’s overall intent. </a:t>
            </a:r>
          </a:p>
          <a:p>
            <a:endParaRPr lang="en-AU" sz="2800" dirty="0" smtClean="0"/>
          </a:p>
          <a:p>
            <a:r>
              <a:rPr lang="en-AU" sz="2000" dirty="0" smtClean="0">
                <a:latin typeface="Times New Roman" pitchFamily="18" charset="0"/>
                <a:cs typeface="Times New Roman" pitchFamily="18" charset="0"/>
              </a:rPr>
              <a:t>If cell phones hinder learning,  then they should be banned!</a:t>
            </a:r>
          </a:p>
          <a:p>
            <a:r>
              <a:rPr lang="en-AU" sz="2000" dirty="0" smtClean="0">
                <a:latin typeface="Times New Roman" pitchFamily="18" charset="0"/>
                <a:cs typeface="Times New Roman" pitchFamily="18" charset="0"/>
              </a:rPr>
              <a:t>People who use cell phones in the classroom are insensitive and uncaring!</a:t>
            </a:r>
          </a:p>
          <a:p>
            <a:r>
              <a:rPr lang="en-AU" sz="2000" dirty="0" smtClean="0">
                <a:latin typeface="Times New Roman" pitchFamily="18" charset="0"/>
                <a:cs typeface="Times New Roman" pitchFamily="18" charset="0"/>
              </a:rPr>
              <a:t>Anyone who disagrees with the use of cell phone in the classroom have no concern for the education of our youth. </a:t>
            </a:r>
          </a:p>
          <a:p>
            <a:r>
              <a:rPr lang="en-AU" sz="2000" dirty="0" smtClean="0">
                <a:latin typeface="Times New Roman" pitchFamily="18" charset="0"/>
                <a:cs typeface="Times New Roman" pitchFamily="18" charset="0"/>
              </a:rPr>
              <a:t>The day cell phones are banned in the classroom will be a dreadful day in the history of education.</a:t>
            </a:r>
          </a:p>
          <a:p>
            <a:endParaRPr lang="en-AU" dirty="0" smtClean="0"/>
          </a:p>
          <a:p>
            <a:endParaRPr lang="en-C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328192"/>
          </a:xfrm>
        </p:spPr>
        <p:txBody>
          <a:bodyPr>
            <a:normAutofit fontScale="90000"/>
          </a:bodyPr>
          <a:lstStyle/>
          <a:p>
            <a:r>
              <a:rPr lang="en-AU" sz="2700" dirty="0" smtClean="0">
                <a:solidFill>
                  <a:schemeClr val="tx1"/>
                </a:solidFill>
                <a:latin typeface="Times New Roman" pitchFamily="18" charset="0"/>
                <a:cs typeface="Times New Roman" pitchFamily="18" charset="0"/>
              </a:rPr>
              <a:t>PERSUASIVE TECHNIQUE 8: </a:t>
            </a:r>
            <a:br>
              <a:rPr lang="en-AU" sz="2700" dirty="0" smtClean="0">
                <a:solidFill>
                  <a:schemeClr val="tx1"/>
                </a:solidFill>
                <a:latin typeface="Times New Roman" pitchFamily="18" charset="0"/>
                <a:cs typeface="Times New Roman" pitchFamily="18" charset="0"/>
              </a:rPr>
            </a:br>
            <a:r>
              <a:rPr lang="en-AU" sz="2700" b="1" dirty="0" smtClean="0">
                <a:solidFill>
                  <a:schemeClr val="tx1"/>
                </a:solidFill>
                <a:latin typeface="Times New Roman" pitchFamily="18" charset="0"/>
                <a:cs typeface="Times New Roman" pitchFamily="18" charset="0"/>
              </a:rPr>
              <a:t>Expert Opinion/Quotes</a:t>
            </a:r>
            <a:r>
              <a:rPr lang="en-AU" sz="6000" dirty="0" smtClean="0">
                <a:latin typeface="Comic Sans MS" pitchFamily="66" charset="0"/>
              </a:rPr>
              <a:t/>
            </a:r>
            <a:br>
              <a:rPr lang="en-AU" sz="6000" dirty="0" smtClean="0">
                <a:latin typeface="Comic Sans MS" pitchFamily="66" charset="0"/>
              </a:rPr>
            </a:br>
            <a:endParaRPr lang="en-CA" dirty="0"/>
          </a:p>
        </p:txBody>
      </p:sp>
      <p:sp>
        <p:nvSpPr>
          <p:cNvPr id="3" name="Content Placeholder 2"/>
          <p:cNvSpPr>
            <a:spLocks noGrp="1"/>
          </p:cNvSpPr>
          <p:nvPr>
            <p:ph sz="quarter" idx="1"/>
          </p:nvPr>
        </p:nvSpPr>
        <p:spPr/>
        <p:txBody>
          <a:bodyPr/>
          <a:lstStyle/>
          <a:p>
            <a:r>
              <a:rPr lang="en-AU" sz="2800" dirty="0" smtClean="0">
                <a:latin typeface="Times New Roman" pitchFamily="18" charset="0"/>
                <a:cs typeface="Times New Roman" pitchFamily="18" charset="0"/>
              </a:rPr>
              <a:t>Using an expert or important person’s opinion to make your argument seem more convincing. </a:t>
            </a:r>
            <a:r>
              <a:rPr lang="en-AU" sz="2800" b="1" dirty="0" smtClean="0">
                <a:latin typeface="Times New Roman" pitchFamily="18" charset="0"/>
                <a:cs typeface="Times New Roman" pitchFamily="18" charset="0"/>
              </a:rPr>
              <a:t>Experts</a:t>
            </a:r>
            <a:r>
              <a:rPr lang="en-AU" sz="2800" dirty="0" smtClean="0">
                <a:latin typeface="Times New Roman" pitchFamily="18" charset="0"/>
                <a:cs typeface="Times New Roman" pitchFamily="18" charset="0"/>
              </a:rPr>
              <a:t> are often called upon to make one side seem stronger and more believable. Here’s a quote from Dr. Oz...</a:t>
            </a:r>
          </a:p>
          <a:p>
            <a:endParaRPr lang="en-CA" dirty="0" smtClean="0"/>
          </a:p>
          <a:p>
            <a:r>
              <a:rPr lang="en-CA" sz="2000" dirty="0" smtClean="0">
                <a:latin typeface="Times New Roman" pitchFamily="18" charset="0"/>
                <a:cs typeface="Times New Roman" pitchFamily="18" charset="0"/>
              </a:rPr>
              <a:t>Many girls keep their cell phones in their bras during class. </a:t>
            </a:r>
          </a:p>
          <a:p>
            <a:pPr>
              <a:buNone/>
            </a:pPr>
            <a:r>
              <a:rPr lang="en-CA" sz="2000" dirty="0" smtClean="0">
                <a:latin typeface="Times New Roman" pitchFamily="18" charset="0"/>
                <a:cs typeface="Times New Roman" pitchFamily="18" charset="0"/>
              </a:rPr>
              <a:t>     Dr. Oz says, “ When it comes to hiding your cell phone in your bra, you could do more harm that good”. Research has shown that cell phones regularly in contact with a person’s body contribute to ill health.</a:t>
            </a:r>
            <a:endParaRPr lang="en-CA"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472208"/>
          </a:xfrm>
        </p:spPr>
        <p:txBody>
          <a:bodyPr>
            <a:normAutofit/>
          </a:bodyPr>
          <a:lstStyle/>
          <a:p>
            <a:r>
              <a:rPr lang="en-AU" sz="2700" dirty="0" smtClean="0">
                <a:solidFill>
                  <a:schemeClr val="tx1"/>
                </a:solidFill>
                <a:latin typeface="Times New Roman" pitchFamily="18" charset="0"/>
                <a:cs typeface="Times New Roman" pitchFamily="18" charset="0"/>
              </a:rPr>
              <a:t>PERSUASIVE TECHNIQUE 9: </a:t>
            </a:r>
            <a:br>
              <a:rPr lang="en-AU" sz="2700" dirty="0" smtClean="0">
                <a:solidFill>
                  <a:schemeClr val="tx1"/>
                </a:solidFill>
                <a:latin typeface="Times New Roman" pitchFamily="18" charset="0"/>
                <a:cs typeface="Times New Roman" pitchFamily="18" charset="0"/>
              </a:rPr>
            </a:br>
            <a:r>
              <a:rPr lang="en-AU" sz="2700" b="1" dirty="0" smtClean="0">
                <a:solidFill>
                  <a:schemeClr val="tx1"/>
                </a:solidFill>
                <a:latin typeface="Times New Roman" pitchFamily="18" charset="0"/>
                <a:cs typeface="Times New Roman" pitchFamily="18" charset="0"/>
              </a:rPr>
              <a:t>Anecdote/ Personal Experience</a:t>
            </a:r>
            <a:r>
              <a:rPr lang="en-AU" sz="3600" b="1" dirty="0" smtClean="0">
                <a:latin typeface="Comic Sans MS" pitchFamily="66" charset="0"/>
              </a:rPr>
              <a:t/>
            </a:r>
            <a:br>
              <a:rPr lang="en-AU" sz="3600" b="1" dirty="0" smtClean="0">
                <a:latin typeface="Comic Sans MS" pitchFamily="66" charset="0"/>
              </a:rPr>
            </a:br>
            <a:endParaRPr lang="en-CA" b="1" dirty="0"/>
          </a:p>
        </p:txBody>
      </p:sp>
      <p:sp>
        <p:nvSpPr>
          <p:cNvPr id="3" name="Content Placeholder 2"/>
          <p:cNvSpPr>
            <a:spLocks noGrp="1"/>
          </p:cNvSpPr>
          <p:nvPr>
            <p:ph sz="quarter" idx="1"/>
          </p:nvPr>
        </p:nvSpPr>
        <p:spPr/>
        <p:txBody>
          <a:bodyPr>
            <a:normAutofit fontScale="92500"/>
          </a:bodyPr>
          <a:lstStyle/>
          <a:p>
            <a:r>
              <a:rPr lang="en-AU" sz="2800" dirty="0" smtClean="0">
                <a:latin typeface="Times New Roman" pitchFamily="18" charset="0"/>
                <a:cs typeface="Times New Roman" pitchFamily="18" charset="0"/>
              </a:rPr>
              <a:t>Anecdotes and personal experiences are stories involving real life events, a true story. Such stories can be used to back up an argument. To support a contention, and to make themselves appear more credible, writers often use personal anecdotes. </a:t>
            </a:r>
          </a:p>
          <a:p>
            <a:endParaRPr lang="en-AU" sz="2400" dirty="0" smtClean="0"/>
          </a:p>
          <a:p>
            <a:r>
              <a:rPr lang="en-AU" sz="2000" dirty="0" smtClean="0">
                <a:latin typeface="Times New Roman" pitchFamily="18" charset="0"/>
                <a:cs typeface="Times New Roman" pitchFamily="18" charset="0"/>
              </a:rPr>
              <a:t>“Last year in my grade 8 math class a student’s cell phone was distracting because text notifications were not silenced. The teacher told him several times to silence his phone; however, the student ignored the teacher. After this went on for half the class, the teacher finally told the student to take his cell phone to the office. The student was not happy about this; meanwhile, I was glad that the teacher finally sent the student to the office. This incident clearly shows that some people do not care that their cell phones sometimes distract others while they are trying to learn.”</a:t>
            </a:r>
          </a:p>
          <a:p>
            <a:endParaRPr lang="en-C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112168"/>
          </a:xfrm>
        </p:spPr>
        <p:txBody>
          <a:bodyPr>
            <a:noAutofit/>
          </a:bodyPr>
          <a:lstStyle/>
          <a:p>
            <a:r>
              <a:rPr lang="en-AU" sz="2400" dirty="0" smtClean="0">
                <a:solidFill>
                  <a:schemeClr val="tx1"/>
                </a:solidFill>
                <a:latin typeface="Times New Roman" pitchFamily="18" charset="0"/>
                <a:cs typeface="Times New Roman" pitchFamily="18" charset="0"/>
              </a:rPr>
              <a:t>PERSUASIVE TECHNIQUE 10</a:t>
            </a:r>
            <a:br>
              <a:rPr lang="en-AU" sz="2400" dirty="0" smtClean="0">
                <a:solidFill>
                  <a:schemeClr val="tx1"/>
                </a:solidFill>
                <a:latin typeface="Times New Roman" pitchFamily="18" charset="0"/>
                <a:cs typeface="Times New Roman" pitchFamily="18" charset="0"/>
              </a:rPr>
            </a:br>
            <a:r>
              <a:rPr lang="en-AU" sz="2400" b="1" dirty="0" smtClean="0">
                <a:solidFill>
                  <a:schemeClr val="tx1"/>
                </a:solidFill>
                <a:latin typeface="Times New Roman" pitchFamily="18" charset="0"/>
                <a:cs typeface="Times New Roman" pitchFamily="18" charset="0"/>
              </a:rPr>
              <a:t>Direct Address</a:t>
            </a:r>
            <a:br>
              <a:rPr lang="en-AU" sz="2400" b="1" dirty="0" smtClean="0">
                <a:solidFill>
                  <a:schemeClr val="tx1"/>
                </a:solidFill>
                <a:latin typeface="Times New Roman" pitchFamily="18" charset="0"/>
                <a:cs typeface="Times New Roman" pitchFamily="18" charset="0"/>
              </a:rPr>
            </a:br>
            <a:endParaRPr lang="en-CA"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AU" sz="2800" dirty="0" smtClean="0">
                <a:latin typeface="Times New Roman" pitchFamily="18" charset="0"/>
                <a:cs typeface="Times New Roman" pitchFamily="18" charset="0"/>
              </a:rPr>
              <a:t>This is writing that directly addresses the reader, either personally or as a member of a shared group. It involves words </a:t>
            </a:r>
            <a:r>
              <a:rPr lang="en-AU" sz="2800" u="sng" dirty="0" smtClean="0">
                <a:latin typeface="Times New Roman" pitchFamily="18" charset="0"/>
                <a:cs typeface="Times New Roman" pitchFamily="18" charset="0"/>
              </a:rPr>
              <a:t>like, us, we, you, our</a:t>
            </a:r>
            <a:r>
              <a:rPr lang="en-AU" sz="2800" dirty="0" smtClean="0">
                <a:latin typeface="Times New Roman" pitchFamily="18" charset="0"/>
                <a:cs typeface="Times New Roman" pitchFamily="18" charset="0"/>
              </a:rPr>
              <a:t>.</a:t>
            </a:r>
          </a:p>
          <a:p>
            <a:endParaRPr lang="en-CA" dirty="0"/>
          </a:p>
        </p:txBody>
      </p:sp>
      <p:pic>
        <p:nvPicPr>
          <p:cNvPr id="4" name="Picture 1"/>
          <p:cNvPicPr>
            <a:picLocks noChangeAspect="1"/>
          </p:cNvPicPr>
          <p:nvPr/>
        </p:nvPicPr>
        <p:blipFill>
          <a:blip r:embed="rId2" cstate="print"/>
          <a:srcRect b="32535"/>
          <a:stretch>
            <a:fillRect/>
          </a:stretch>
        </p:blipFill>
        <p:spPr bwMode="auto">
          <a:xfrm>
            <a:off x="2124075" y="3309326"/>
            <a:ext cx="2447925" cy="257871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b="0" dirty="0" smtClean="0">
                <a:solidFill>
                  <a:schemeClr val="tx1"/>
                </a:solidFill>
              </a:rPr>
              <a:t>Your</a:t>
            </a:r>
            <a:r>
              <a:rPr lang="en-CA" sz="2800" b="0" dirty="0" smtClean="0">
                <a:solidFill>
                  <a:schemeClr val="bg1"/>
                </a:solidFill>
              </a:rPr>
              <a:t>  </a:t>
            </a:r>
            <a:r>
              <a:rPr lang="en-CA" sz="2800" b="0" dirty="0" smtClean="0">
                <a:solidFill>
                  <a:schemeClr val="tx1"/>
                </a:solidFill>
              </a:rPr>
              <a:t>Task</a:t>
            </a:r>
            <a:endParaRPr lang="en-CA" sz="2800" b="0" dirty="0">
              <a:solidFill>
                <a:schemeClr val="tx1"/>
              </a:solidFill>
            </a:endParaRPr>
          </a:p>
        </p:txBody>
      </p:sp>
      <p:sp>
        <p:nvSpPr>
          <p:cNvPr id="3" name="Content Placeholder 2"/>
          <p:cNvSpPr>
            <a:spLocks noGrp="1"/>
          </p:cNvSpPr>
          <p:nvPr>
            <p:ph sz="quarter" idx="1"/>
          </p:nvPr>
        </p:nvSpPr>
        <p:spPr/>
        <p:txBody>
          <a:bodyPr>
            <a:normAutofit/>
          </a:bodyPr>
          <a:lstStyle/>
          <a:p>
            <a:pPr algn="ctr"/>
            <a:r>
              <a:rPr lang="en-CA" sz="2800" dirty="0" smtClean="0">
                <a:latin typeface="Times New Roman" pitchFamily="18" charset="0"/>
                <a:cs typeface="Times New Roman" pitchFamily="18" charset="0"/>
              </a:rPr>
              <a:t>Write a Persuasive Essay</a:t>
            </a:r>
          </a:p>
          <a:p>
            <a:endParaRPr lang="en-CA" sz="4800" dirty="0">
              <a:latin typeface="Times New Roman" pitchFamily="18" charset="0"/>
              <a:cs typeface="Times New Roman" pitchFamily="18" charset="0"/>
            </a:endParaRPr>
          </a:p>
        </p:txBody>
      </p:sp>
      <p:pic>
        <p:nvPicPr>
          <p:cNvPr id="4" name="Picture 3" descr="persuasive-writing-1-728.jpg"/>
          <p:cNvPicPr>
            <a:picLocks noChangeAspect="1"/>
          </p:cNvPicPr>
          <p:nvPr/>
        </p:nvPicPr>
        <p:blipFill>
          <a:blip r:embed="rId2" cstate="print"/>
          <a:stretch>
            <a:fillRect/>
          </a:stretch>
        </p:blipFill>
        <p:spPr>
          <a:xfrm>
            <a:off x="2627784" y="2636913"/>
            <a:ext cx="4128457" cy="309634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sz="2000" dirty="0" smtClean="0">
                <a:solidFill>
                  <a:schemeClr val="tx1"/>
                </a:solidFill>
                <a:latin typeface="Times New Roman" pitchFamily="18" charset="0"/>
                <a:cs typeface="Times New Roman" pitchFamily="18" charset="0"/>
              </a:rPr>
              <a:t>Choose one of the following topics. Choose </a:t>
            </a:r>
            <a:r>
              <a:rPr lang="en-CA" sz="2000" b="1" u="sng" dirty="0" smtClean="0">
                <a:solidFill>
                  <a:schemeClr val="tx1"/>
                </a:solidFill>
                <a:latin typeface="Times New Roman" pitchFamily="18" charset="0"/>
                <a:cs typeface="Times New Roman" pitchFamily="18" charset="0"/>
              </a:rPr>
              <a:t>one</a:t>
            </a:r>
            <a:r>
              <a:rPr lang="en-CA" sz="2000" dirty="0" smtClean="0">
                <a:solidFill>
                  <a:schemeClr val="tx1"/>
                </a:solidFill>
                <a:latin typeface="Times New Roman" pitchFamily="18" charset="0"/>
                <a:cs typeface="Times New Roman" pitchFamily="18" charset="0"/>
              </a:rPr>
              <a:t> side of the topic to argue</a:t>
            </a:r>
            <a:r>
              <a:rPr lang="en-CA" sz="2000" dirty="0" smtClean="0">
                <a:solidFill>
                  <a:schemeClr val="tx1"/>
                </a:solidFill>
              </a:rPr>
              <a:t>.</a:t>
            </a:r>
            <a:endParaRPr lang="en-CA" sz="2000" dirty="0">
              <a:solidFill>
                <a:schemeClr val="tx1"/>
              </a:solidFill>
            </a:endParaRPr>
          </a:p>
        </p:txBody>
      </p:sp>
      <p:sp>
        <p:nvSpPr>
          <p:cNvPr id="2" name="Content Placeholder 1"/>
          <p:cNvSpPr>
            <a:spLocks noGrp="1"/>
          </p:cNvSpPr>
          <p:nvPr>
            <p:ph sz="quarter" idx="1"/>
          </p:nvPr>
        </p:nvSpPr>
        <p:spPr/>
        <p:txBody>
          <a:bodyPr/>
          <a:lstStyle/>
          <a:p>
            <a:pPr marL="514350" indent="-514350">
              <a:buFont typeface="+mj-lt"/>
              <a:buAutoNum type="arabicPeriod"/>
            </a:pPr>
            <a:endParaRPr lang="en-CA" sz="2000" dirty="0" smtClean="0">
              <a:latin typeface="AR BLANCA" pitchFamily="2" charset="0"/>
            </a:endParaRPr>
          </a:p>
          <a:p>
            <a:pPr marL="514350" indent="-514350">
              <a:buFont typeface="+mj-lt"/>
              <a:buAutoNum type="arabicPeriod"/>
            </a:pPr>
            <a:r>
              <a:rPr lang="en-CA" sz="2000" dirty="0" smtClean="0">
                <a:latin typeface="Times New Roman" pitchFamily="18" charset="0"/>
                <a:cs typeface="Times New Roman" pitchFamily="18" charset="0"/>
              </a:rPr>
              <a:t>Canadian high school graduates should/should not have to serve one year of military service</a:t>
            </a:r>
          </a:p>
          <a:p>
            <a:pPr marL="514350" indent="-514350">
              <a:buNone/>
            </a:pPr>
            <a:endParaRPr lang="en-CA" sz="2000" dirty="0" smtClean="0">
              <a:latin typeface="Times New Roman" pitchFamily="18" charset="0"/>
              <a:cs typeface="Times New Roman" pitchFamily="18" charset="0"/>
            </a:endParaRPr>
          </a:p>
          <a:p>
            <a:pPr marL="514350" indent="-514350">
              <a:buFont typeface="+mj-lt"/>
              <a:buAutoNum type="arabicPeriod"/>
            </a:pPr>
            <a:r>
              <a:rPr lang="en-CA" sz="2000" dirty="0" smtClean="0">
                <a:latin typeface="Times New Roman" pitchFamily="18" charset="0"/>
                <a:cs typeface="Times New Roman" pitchFamily="18" charset="0"/>
              </a:rPr>
              <a:t>Fighting at all levels of hockey should/should not be banned</a:t>
            </a:r>
          </a:p>
          <a:p>
            <a:pPr marL="514350" indent="-514350">
              <a:buNone/>
            </a:pPr>
            <a:endParaRPr lang="en-CA" sz="2000" dirty="0" smtClean="0">
              <a:latin typeface="Times New Roman" pitchFamily="18" charset="0"/>
              <a:cs typeface="Times New Roman" pitchFamily="18" charset="0"/>
            </a:endParaRPr>
          </a:p>
          <a:p>
            <a:pPr marL="514350" indent="-514350">
              <a:buFont typeface="+mj-lt"/>
              <a:buAutoNum type="arabicPeriod"/>
            </a:pPr>
            <a:r>
              <a:rPr lang="en-CA" sz="2000" dirty="0" smtClean="0">
                <a:latin typeface="Times New Roman" pitchFamily="18" charset="0"/>
                <a:cs typeface="Times New Roman" pitchFamily="18" charset="0"/>
              </a:rPr>
              <a:t>Students should/should not be required to do homework</a:t>
            </a:r>
          </a:p>
          <a:p>
            <a:pPr marL="514350" indent="-514350">
              <a:buFont typeface="+mj-lt"/>
              <a:buAutoNum type="arabicPeriod"/>
            </a:pPr>
            <a:endParaRPr lang="en-CA" sz="2000" dirty="0" smtClean="0">
              <a:latin typeface="Times New Roman" pitchFamily="18" charset="0"/>
              <a:cs typeface="Times New Roman" pitchFamily="18" charset="0"/>
            </a:endParaRPr>
          </a:p>
          <a:p>
            <a:pPr marL="514350" indent="-514350">
              <a:buFont typeface="+mj-lt"/>
              <a:buAutoNum type="arabicPeriod"/>
            </a:pPr>
            <a:r>
              <a:rPr lang="en-CA" sz="2000" dirty="0" smtClean="0">
                <a:latin typeface="Times New Roman" pitchFamily="18" charset="0"/>
                <a:cs typeface="Times New Roman" pitchFamily="18" charset="0"/>
              </a:rPr>
              <a:t>Same sex schools should/should not be mandatory in today's schools</a:t>
            </a:r>
          </a:p>
          <a:p>
            <a:pPr marL="514350" indent="-514350">
              <a:buFont typeface="+mj-lt"/>
              <a:buAutoNum type="arabicPeriod"/>
            </a:pPr>
            <a:endParaRPr lang="en-CA"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CA" dirty="0" smtClean="0">
                <a:solidFill>
                  <a:schemeClr val="tx1"/>
                </a:solidFill>
              </a:rPr>
              <a:t>Your essay will have 5 paragraphs.</a:t>
            </a:r>
            <a:endParaRPr lang="en-CA" dirty="0">
              <a:solidFill>
                <a:schemeClr val="tx1"/>
              </a:solidFill>
            </a:endParaRPr>
          </a:p>
        </p:txBody>
      </p:sp>
      <p:pic>
        <p:nvPicPr>
          <p:cNvPr id="4" name="Content Placeholder 3" descr="5-para-ess1.jpg"/>
          <p:cNvPicPr>
            <a:picLocks noGrp="1" noChangeAspect="1"/>
          </p:cNvPicPr>
          <p:nvPr>
            <p:ph sz="quarter" idx="1"/>
          </p:nvPr>
        </p:nvPicPr>
        <p:blipFill>
          <a:blip r:embed="rId2" cstate="print"/>
          <a:stretch>
            <a:fillRect/>
          </a:stretch>
        </p:blipFill>
        <p:spPr>
          <a:xfrm>
            <a:off x="1019621" y="1771126"/>
            <a:ext cx="6720731" cy="4324874"/>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First Paragraph</a:t>
            </a:r>
            <a:endParaRPr lang="en-CA" dirty="0"/>
          </a:p>
        </p:txBody>
      </p:sp>
      <p:sp>
        <p:nvSpPr>
          <p:cNvPr id="2" name="Content Placeholder 1"/>
          <p:cNvSpPr>
            <a:spLocks noGrp="1"/>
          </p:cNvSpPr>
          <p:nvPr>
            <p:ph sz="quarter" idx="1"/>
          </p:nvPr>
        </p:nvSpPr>
        <p:spPr/>
        <p:txBody>
          <a:bodyPr/>
          <a:lstStyle/>
          <a:p>
            <a:pPr>
              <a:buFont typeface="Wingdings" pitchFamily="2" charset="2"/>
              <a:buChar char="v"/>
            </a:pPr>
            <a:r>
              <a:rPr lang="en-CA" u="sng" dirty="0" smtClean="0"/>
              <a:t>Opening Sentence </a:t>
            </a:r>
            <a:r>
              <a:rPr lang="en-CA" dirty="0" smtClean="0"/>
              <a:t>– Start with a BIG hook so that the reader wants to continue reading </a:t>
            </a:r>
          </a:p>
          <a:p>
            <a:pPr>
              <a:buFont typeface="Arial" pitchFamily="34" charset="0"/>
              <a:buChar char="•"/>
            </a:pPr>
            <a:r>
              <a:rPr lang="en-CA" sz="1800" dirty="0" smtClean="0"/>
              <a:t>It could be a question or a quotation, a factor or an anecdote, or a definition</a:t>
            </a:r>
          </a:p>
          <a:p>
            <a:pPr>
              <a:buNone/>
            </a:pPr>
            <a:endParaRPr lang="en-CA" dirty="0" smtClean="0"/>
          </a:p>
          <a:p>
            <a:pPr marL="514350" indent="-514350">
              <a:buFont typeface="Wingdings" pitchFamily="2" charset="2"/>
              <a:buChar char="v"/>
            </a:pPr>
            <a:r>
              <a:rPr lang="en-CA" u="sng" dirty="0" smtClean="0"/>
              <a:t>State Thesis  </a:t>
            </a:r>
          </a:p>
          <a:p>
            <a:pPr marL="514350" indent="-514350">
              <a:buFont typeface="Arial" pitchFamily="34" charset="0"/>
              <a:buChar char="•"/>
            </a:pPr>
            <a:r>
              <a:rPr lang="en-CA" sz="1800" dirty="0" smtClean="0"/>
              <a:t>Students should not be allowed to use cell phones in class.</a:t>
            </a:r>
          </a:p>
          <a:p>
            <a:endParaRPr lang="en-CA" dirty="0" smtClean="0"/>
          </a:p>
          <a:p>
            <a:pPr>
              <a:buFont typeface="Wingdings" pitchFamily="2" charset="2"/>
              <a:buChar char="v"/>
            </a:pPr>
            <a:r>
              <a:rPr lang="en-CA" u="sng" dirty="0" smtClean="0"/>
              <a:t>State three arguments </a:t>
            </a:r>
            <a:r>
              <a:rPr lang="en-CA" dirty="0" smtClean="0"/>
              <a:t>– </a:t>
            </a:r>
          </a:p>
          <a:p>
            <a:pPr>
              <a:buFont typeface="Arial" pitchFamily="34" charset="0"/>
              <a:buChar char="•"/>
            </a:pPr>
            <a:r>
              <a:rPr lang="en-CA" sz="1600" u="sng" dirty="0" smtClean="0"/>
              <a:t>cell phones are </a:t>
            </a:r>
            <a:r>
              <a:rPr lang="en-CA" sz="1600" dirty="0" smtClean="0"/>
              <a:t>distracting, </a:t>
            </a:r>
            <a:r>
              <a:rPr lang="en-CA" sz="1600" u="sng" dirty="0" smtClean="0"/>
              <a:t>cell phones are </a:t>
            </a:r>
            <a:r>
              <a:rPr lang="en-CA" sz="1600" dirty="0" smtClean="0"/>
              <a:t>a tool to cheating, and </a:t>
            </a:r>
            <a:r>
              <a:rPr lang="en-CA" sz="1600" u="sng" dirty="0" smtClean="0"/>
              <a:t>cell phones are </a:t>
            </a:r>
            <a:r>
              <a:rPr lang="en-CA" sz="1600" dirty="0" smtClean="0"/>
              <a:t>a status symbol among students </a:t>
            </a:r>
            <a:endParaRPr lang="en-CA" sz="1600" dirty="0"/>
          </a:p>
        </p:txBody>
      </p:sp>
      <p:pic>
        <p:nvPicPr>
          <p:cNvPr id="4" name="Picture 3" descr="hook.png"/>
          <p:cNvPicPr>
            <a:picLocks noChangeAspect="1"/>
          </p:cNvPicPr>
          <p:nvPr/>
        </p:nvPicPr>
        <p:blipFill>
          <a:blip r:embed="rId2" cstate="print"/>
          <a:stretch>
            <a:fillRect/>
          </a:stretch>
        </p:blipFill>
        <p:spPr>
          <a:xfrm>
            <a:off x="7549390" y="260648"/>
            <a:ext cx="1594610" cy="15946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CA" dirty="0" smtClean="0"/>
              <a:t>How to Organize Body Paragraphs </a:t>
            </a:r>
            <a:endParaRPr lang="en-CA" dirty="0"/>
          </a:p>
        </p:txBody>
      </p:sp>
      <p:sp>
        <p:nvSpPr>
          <p:cNvPr id="5" name="Text Placeholder 4"/>
          <p:cNvSpPr>
            <a:spLocks noGrp="1"/>
          </p:cNvSpPr>
          <p:nvPr>
            <p:ph type="body" sz="half" idx="3"/>
          </p:nvPr>
        </p:nvSpPr>
        <p:spPr/>
        <p:txBody>
          <a:bodyPr/>
          <a:lstStyle/>
          <a:p>
            <a:r>
              <a:rPr lang="en-CA" dirty="0" smtClean="0"/>
              <a:t>Persuasive Techniques</a:t>
            </a:r>
            <a:endParaRPr lang="en-CA" dirty="0"/>
          </a:p>
        </p:txBody>
      </p:sp>
      <p:sp>
        <p:nvSpPr>
          <p:cNvPr id="2" name="Content Placeholder 1"/>
          <p:cNvSpPr>
            <a:spLocks noGrp="1"/>
          </p:cNvSpPr>
          <p:nvPr>
            <p:ph sz="quarter" idx="2"/>
          </p:nvPr>
        </p:nvSpPr>
        <p:spPr/>
        <p:txBody>
          <a:bodyPr>
            <a:normAutofit fontScale="32500" lnSpcReduction="20000"/>
          </a:bodyPr>
          <a:lstStyle/>
          <a:p>
            <a:pPr>
              <a:buNone/>
            </a:pPr>
            <a:endParaRPr lang="en-CA" dirty="0" smtClean="0"/>
          </a:p>
          <a:p>
            <a:pPr>
              <a:buNone/>
            </a:pPr>
            <a:r>
              <a:rPr lang="en-CA" sz="5000" dirty="0" smtClean="0">
                <a:latin typeface="Times New Roman" pitchFamily="18" charset="0"/>
                <a:cs typeface="Times New Roman" pitchFamily="18" charset="0"/>
              </a:rPr>
              <a:t>Remember to include in each body paragraph:</a:t>
            </a:r>
          </a:p>
          <a:p>
            <a:pPr>
              <a:buNone/>
            </a:pPr>
            <a:endParaRPr lang="en-CA" sz="4200" dirty="0" smtClean="0">
              <a:latin typeface="Times New Roman" pitchFamily="18" charset="0"/>
              <a:cs typeface="Times New Roman" pitchFamily="18" charset="0"/>
            </a:endParaRPr>
          </a:p>
          <a:p>
            <a:pPr>
              <a:buFont typeface="Wingdings" pitchFamily="2" charset="2"/>
              <a:buChar char="§"/>
            </a:pPr>
            <a:r>
              <a:rPr lang="en-CA" sz="5000" dirty="0" smtClean="0">
                <a:latin typeface="Times New Roman" pitchFamily="18" charset="0"/>
                <a:cs typeface="Times New Roman" pitchFamily="18" charset="0"/>
              </a:rPr>
              <a:t>Topic Sentence </a:t>
            </a:r>
          </a:p>
          <a:p>
            <a:pPr>
              <a:buFont typeface="Wingdings" pitchFamily="2" charset="2"/>
              <a:buChar char="§"/>
            </a:pPr>
            <a:r>
              <a:rPr lang="en-CA" sz="5000" dirty="0" smtClean="0">
                <a:latin typeface="Times New Roman" pitchFamily="18" charset="0"/>
                <a:cs typeface="Times New Roman" pitchFamily="18" charset="0"/>
              </a:rPr>
              <a:t>Argument # 1</a:t>
            </a:r>
          </a:p>
          <a:p>
            <a:pPr>
              <a:buFont typeface="Wingdings" pitchFamily="2" charset="2"/>
              <a:buChar char="§"/>
            </a:pPr>
            <a:r>
              <a:rPr lang="en-CA" sz="5000" dirty="0" smtClean="0">
                <a:latin typeface="Times New Roman" pitchFamily="18" charset="0"/>
                <a:cs typeface="Times New Roman" pitchFamily="18" charset="0"/>
              </a:rPr>
              <a:t>Evidence/Examples to support  </a:t>
            </a:r>
          </a:p>
          <a:p>
            <a:pPr>
              <a:buFont typeface="Wingdings" pitchFamily="2" charset="2"/>
              <a:buChar char="§"/>
            </a:pPr>
            <a:r>
              <a:rPr lang="en-CA" sz="5000" dirty="0" smtClean="0">
                <a:latin typeface="Times New Roman" pitchFamily="18" charset="0"/>
                <a:cs typeface="Times New Roman" pitchFamily="18" charset="0"/>
              </a:rPr>
              <a:t> Argument # 2</a:t>
            </a:r>
          </a:p>
          <a:p>
            <a:pPr>
              <a:buFont typeface="Wingdings" pitchFamily="2" charset="2"/>
              <a:buChar char="§"/>
            </a:pPr>
            <a:r>
              <a:rPr lang="en-CA" sz="5000" dirty="0" smtClean="0">
                <a:latin typeface="Times New Roman" pitchFamily="18" charset="0"/>
                <a:cs typeface="Times New Roman" pitchFamily="18" charset="0"/>
              </a:rPr>
              <a:t>Evidence/Examples to support  </a:t>
            </a:r>
          </a:p>
          <a:p>
            <a:pPr>
              <a:buFont typeface="Wingdings" pitchFamily="2" charset="2"/>
              <a:buChar char="§"/>
            </a:pPr>
            <a:r>
              <a:rPr lang="en-CA" sz="5000" dirty="0" smtClean="0">
                <a:latin typeface="Times New Roman" pitchFamily="18" charset="0"/>
                <a:cs typeface="Times New Roman" pitchFamily="18" charset="0"/>
              </a:rPr>
              <a:t> Argument # 1</a:t>
            </a:r>
          </a:p>
          <a:p>
            <a:pPr>
              <a:buFont typeface="Wingdings" pitchFamily="2" charset="2"/>
              <a:buChar char="§"/>
            </a:pPr>
            <a:r>
              <a:rPr lang="en-CA" sz="5000" dirty="0" smtClean="0">
                <a:latin typeface="Times New Roman" pitchFamily="18" charset="0"/>
                <a:cs typeface="Times New Roman" pitchFamily="18" charset="0"/>
              </a:rPr>
              <a:t>Evidence/Examples to support  </a:t>
            </a:r>
          </a:p>
          <a:p>
            <a:pPr>
              <a:buFont typeface="Wingdings" pitchFamily="2" charset="2"/>
              <a:buChar char="§"/>
            </a:pPr>
            <a:r>
              <a:rPr lang="en-CA" sz="5000" dirty="0" smtClean="0">
                <a:latin typeface="Times New Roman" pitchFamily="18" charset="0"/>
                <a:cs typeface="Times New Roman" pitchFamily="18" charset="0"/>
              </a:rPr>
              <a:t>Concluding Sentence</a:t>
            </a:r>
          </a:p>
          <a:p>
            <a:pPr>
              <a:buNone/>
            </a:pPr>
            <a:r>
              <a:rPr lang="en-CA" sz="4200" dirty="0" smtClean="0">
                <a:latin typeface="Times New Roman" pitchFamily="18" charset="0"/>
                <a:cs typeface="Times New Roman" pitchFamily="18" charset="0"/>
              </a:rPr>
              <a:t> </a:t>
            </a:r>
          </a:p>
          <a:p>
            <a:pPr>
              <a:buNone/>
            </a:pPr>
            <a:endParaRPr lang="en-CA" sz="2000" dirty="0" smtClean="0">
              <a:latin typeface="Times New Roman" pitchFamily="18" charset="0"/>
              <a:cs typeface="Times New Roman" pitchFamily="18" charset="0"/>
            </a:endParaRPr>
          </a:p>
          <a:p>
            <a:pPr>
              <a:buNone/>
            </a:pPr>
            <a:endParaRPr lang="en-CA" sz="2000" dirty="0" smtClean="0">
              <a:latin typeface="Times New Roman" pitchFamily="18" charset="0"/>
              <a:cs typeface="Times New Roman" pitchFamily="18" charset="0"/>
            </a:endParaRPr>
          </a:p>
          <a:p>
            <a:pPr>
              <a:buNone/>
            </a:pPr>
            <a:r>
              <a:rPr lang="en-CA" sz="2000" dirty="0" smtClean="0">
                <a:latin typeface="Times New Roman" pitchFamily="18" charset="0"/>
                <a:cs typeface="Times New Roman" pitchFamily="18" charset="0"/>
              </a:rPr>
              <a:t> </a:t>
            </a:r>
          </a:p>
        </p:txBody>
      </p:sp>
      <p:sp>
        <p:nvSpPr>
          <p:cNvPr id="6" name="Content Placeholder 5"/>
          <p:cNvSpPr>
            <a:spLocks noGrp="1"/>
          </p:cNvSpPr>
          <p:nvPr>
            <p:ph sz="quarter" idx="4"/>
          </p:nvPr>
        </p:nvSpPr>
        <p:spPr/>
        <p:txBody>
          <a:bodyPr>
            <a:normAutofit fontScale="92500" lnSpcReduction="20000"/>
          </a:bodyPr>
          <a:lstStyle/>
          <a:p>
            <a:pPr marL="457200" indent="-457200">
              <a:buFont typeface="Arial" pitchFamily="34" charset="0"/>
              <a:buChar char="•"/>
              <a:defRPr/>
            </a:pPr>
            <a:r>
              <a:rPr lang="en-AU" sz="2400" dirty="0" smtClean="0">
                <a:latin typeface="Times New Roman" pitchFamily="18" charset="0"/>
                <a:cs typeface="Times New Roman" pitchFamily="18" charset="0"/>
              </a:rPr>
              <a:t>Coherence Techniques</a:t>
            </a:r>
          </a:p>
          <a:p>
            <a:pPr marL="731520" lvl="1" indent="-457200">
              <a:buFont typeface="Arial" pitchFamily="34" charset="0"/>
              <a:buChar char="•"/>
              <a:defRPr/>
            </a:pPr>
            <a:r>
              <a:rPr lang="en-AU" sz="1900" dirty="0" err="1" smtClean="0">
                <a:latin typeface="Times New Roman" pitchFamily="18" charset="0"/>
                <a:cs typeface="Times New Roman" pitchFamily="18" charset="0"/>
              </a:rPr>
              <a:t>ie</a:t>
            </a:r>
            <a:r>
              <a:rPr lang="en-AU" sz="1900" dirty="0" smtClean="0">
                <a:latin typeface="Times New Roman" pitchFamily="18" charset="0"/>
                <a:cs typeface="Times New Roman" pitchFamily="18" charset="0"/>
              </a:rPr>
              <a:t>. Parallel structure</a:t>
            </a:r>
          </a:p>
          <a:p>
            <a:pPr marL="731520" lvl="1" indent="-457200">
              <a:buFont typeface="Arial" pitchFamily="34" charset="0"/>
              <a:buChar char="•"/>
              <a:defRPr/>
            </a:pPr>
            <a:r>
              <a:rPr lang="en-AU" sz="2400" dirty="0" smtClean="0">
                <a:latin typeface="Times New Roman" pitchFamily="18" charset="0"/>
                <a:cs typeface="Times New Roman" pitchFamily="18" charset="0"/>
              </a:rPr>
              <a:t>Repetition</a:t>
            </a:r>
          </a:p>
          <a:p>
            <a:pPr marL="457200" indent="-457200">
              <a:buFont typeface="Arial" pitchFamily="34" charset="0"/>
              <a:buChar char="•"/>
              <a:defRPr/>
            </a:pPr>
            <a:r>
              <a:rPr lang="en-AU" sz="2400" dirty="0" smtClean="0">
                <a:latin typeface="Times New Roman" pitchFamily="18" charset="0"/>
                <a:cs typeface="Times New Roman" pitchFamily="18" charset="0"/>
              </a:rPr>
              <a:t>Rhetorical Question</a:t>
            </a:r>
          </a:p>
          <a:p>
            <a:pPr marL="457200" indent="-457200">
              <a:buFont typeface="Arial" pitchFamily="34" charset="0"/>
              <a:buChar char="•"/>
              <a:defRPr/>
            </a:pPr>
            <a:r>
              <a:rPr lang="en-AU" sz="2400" dirty="0" smtClean="0">
                <a:latin typeface="Times New Roman" pitchFamily="18" charset="0"/>
                <a:cs typeface="Times New Roman" pitchFamily="18" charset="0"/>
              </a:rPr>
              <a:t>Tone of Voice</a:t>
            </a:r>
          </a:p>
          <a:p>
            <a:pPr marL="457200" indent="-457200">
              <a:buFont typeface="Arial" pitchFamily="34" charset="0"/>
              <a:buChar char="•"/>
              <a:defRPr/>
            </a:pPr>
            <a:r>
              <a:rPr lang="en-AU" sz="2400" dirty="0" smtClean="0">
                <a:latin typeface="Times New Roman" pitchFamily="18" charset="0"/>
                <a:cs typeface="Times New Roman" pitchFamily="18" charset="0"/>
              </a:rPr>
              <a:t>Metaphors &amp; Similes</a:t>
            </a:r>
          </a:p>
          <a:p>
            <a:pPr marL="457200" indent="-457200">
              <a:buFont typeface="Arial" pitchFamily="34" charset="0"/>
              <a:buChar char="•"/>
              <a:defRPr/>
            </a:pPr>
            <a:r>
              <a:rPr lang="en-AU" sz="2400" dirty="0" smtClean="0">
                <a:latin typeface="Times New Roman" pitchFamily="18" charset="0"/>
                <a:cs typeface="Times New Roman" pitchFamily="18" charset="0"/>
              </a:rPr>
              <a:t>Emotive language</a:t>
            </a:r>
          </a:p>
          <a:p>
            <a:pPr marL="457200" indent="-457200">
              <a:buFont typeface="Arial" pitchFamily="34" charset="0"/>
              <a:buChar char="•"/>
              <a:defRPr/>
            </a:pPr>
            <a:r>
              <a:rPr lang="en-AU" sz="2400" dirty="0" smtClean="0">
                <a:latin typeface="Times New Roman" pitchFamily="18" charset="0"/>
                <a:cs typeface="Times New Roman" pitchFamily="18" charset="0"/>
              </a:rPr>
              <a:t>Hyperbole</a:t>
            </a:r>
          </a:p>
          <a:p>
            <a:pPr marL="457200" indent="-457200">
              <a:buFont typeface="Arial" pitchFamily="34" charset="0"/>
              <a:buChar char="•"/>
              <a:defRPr/>
            </a:pPr>
            <a:r>
              <a:rPr lang="en-AU" sz="2400" dirty="0" smtClean="0">
                <a:latin typeface="Times New Roman" pitchFamily="18" charset="0"/>
                <a:cs typeface="Times New Roman" pitchFamily="18" charset="0"/>
              </a:rPr>
              <a:t>Expert opinion/use of quotes</a:t>
            </a:r>
          </a:p>
          <a:p>
            <a:pPr marL="457200" indent="-457200">
              <a:buFont typeface="Arial" pitchFamily="34" charset="0"/>
              <a:buChar char="•"/>
              <a:defRPr/>
            </a:pPr>
            <a:r>
              <a:rPr lang="en-AU" sz="2400" dirty="0" smtClean="0">
                <a:latin typeface="Times New Roman" pitchFamily="18" charset="0"/>
                <a:cs typeface="Times New Roman" pitchFamily="18" charset="0"/>
              </a:rPr>
              <a:t>Anecdote/personal experience</a:t>
            </a:r>
          </a:p>
          <a:p>
            <a:pPr marL="457200" indent="-457200">
              <a:buFont typeface="Arial" pitchFamily="34" charset="0"/>
              <a:buChar char="•"/>
              <a:defRPr/>
            </a:pPr>
            <a:r>
              <a:rPr lang="en-AU" sz="2400" dirty="0" smtClean="0">
                <a:latin typeface="Times New Roman" pitchFamily="18" charset="0"/>
                <a:cs typeface="Times New Roman" pitchFamily="18" charset="0"/>
              </a:rPr>
              <a:t>Inclusive language</a:t>
            </a:r>
          </a:p>
          <a:p>
            <a:endParaRPr lang="en-CA" dirty="0" smtClean="0">
              <a:latin typeface="Times New Roman" pitchFamily="18" charset="0"/>
              <a:cs typeface="Times New Roman" pitchFamily="18" charset="0"/>
            </a:endParaRPr>
          </a:p>
          <a:p>
            <a:endParaRPr lang="en-CA" dirty="0"/>
          </a:p>
        </p:txBody>
      </p:sp>
      <p:sp>
        <p:nvSpPr>
          <p:cNvPr id="3" name="Title 2"/>
          <p:cNvSpPr>
            <a:spLocks noGrp="1"/>
          </p:cNvSpPr>
          <p:nvPr>
            <p:ph type="title"/>
          </p:nvPr>
        </p:nvSpPr>
        <p:spPr/>
        <p:txBody>
          <a:bodyPr/>
          <a:lstStyle/>
          <a:p>
            <a:r>
              <a:rPr lang="en-CA" dirty="0" smtClean="0"/>
              <a:t>3 Body Paragraphs</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r>
              <a:rPr lang="en-CA" dirty="0" smtClean="0"/>
              <a:t>Concluding Paragraph – </a:t>
            </a:r>
            <a:br>
              <a:rPr lang="en-CA" dirty="0" smtClean="0"/>
            </a:br>
            <a:r>
              <a:rPr lang="en-CA" dirty="0" smtClean="0"/>
              <a:t>Say it again in new words</a:t>
            </a:r>
            <a:endParaRPr lang="en-CA" dirty="0"/>
          </a:p>
        </p:txBody>
      </p:sp>
      <p:sp>
        <p:nvSpPr>
          <p:cNvPr id="3" name="Content Placeholder 2"/>
          <p:cNvSpPr>
            <a:spLocks noGrp="1"/>
          </p:cNvSpPr>
          <p:nvPr>
            <p:ph sz="quarter" idx="1"/>
          </p:nvPr>
        </p:nvSpPr>
        <p:spPr/>
        <p:txBody>
          <a:bodyPr/>
          <a:lstStyle/>
          <a:p>
            <a:r>
              <a:rPr lang="en-CA" dirty="0" smtClean="0"/>
              <a:t>Restate Thesis (do not copy)</a:t>
            </a:r>
          </a:p>
          <a:p>
            <a:endParaRPr lang="en-CA" dirty="0" smtClean="0"/>
          </a:p>
          <a:p>
            <a:r>
              <a:rPr lang="en-CA" dirty="0" smtClean="0"/>
              <a:t>Restate three arguments (do not copy)</a:t>
            </a:r>
          </a:p>
          <a:p>
            <a:endParaRPr lang="en-CA" dirty="0" smtClean="0"/>
          </a:p>
          <a:p>
            <a:r>
              <a:rPr lang="en-CA" dirty="0" smtClean="0"/>
              <a:t>CALL TO ACTION – </a:t>
            </a:r>
            <a:r>
              <a:rPr lang="en-CA" sz="1400" dirty="0" smtClean="0"/>
              <a:t>Sign my petition to ban cell phones at HTH!</a:t>
            </a:r>
            <a:endParaRPr lang="en-CA"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AU" sz="2400" dirty="0" smtClean="0">
                <a:solidFill>
                  <a:schemeClr val="tx1"/>
                </a:solidFill>
                <a:latin typeface="Times New Roman" pitchFamily="18" charset="0"/>
                <a:cs typeface="Times New Roman" pitchFamily="18" charset="0"/>
              </a:rPr>
              <a:t>PERSUASIVE TECHNIQUE 1:</a:t>
            </a:r>
            <a:br>
              <a:rPr lang="en-AU" sz="2400" dirty="0" smtClean="0">
                <a:solidFill>
                  <a:schemeClr val="tx1"/>
                </a:solidFill>
                <a:latin typeface="Times New Roman" pitchFamily="18" charset="0"/>
                <a:cs typeface="Times New Roman" pitchFamily="18" charset="0"/>
              </a:rPr>
            </a:br>
            <a:r>
              <a:rPr lang="en-AU" sz="2400" b="1" dirty="0" smtClean="0">
                <a:solidFill>
                  <a:schemeClr val="tx1"/>
                </a:solidFill>
                <a:latin typeface="Times New Roman" pitchFamily="18" charset="0"/>
                <a:cs typeface="Times New Roman" pitchFamily="18" charset="0"/>
              </a:rPr>
              <a:t>Parallel Structure – Coherence Technique</a:t>
            </a:r>
            <a:endParaRPr lang="en-CA" sz="2400" b="1"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AU" sz="2800" dirty="0" smtClean="0">
                <a:latin typeface="Times New Roman" pitchFamily="18" charset="0"/>
                <a:cs typeface="Times New Roman" pitchFamily="18" charset="0"/>
              </a:rPr>
              <a:t>Ideas that are expressed in a clear, coherent and balanced manner appeal to the audience.</a:t>
            </a:r>
          </a:p>
          <a:p>
            <a:r>
              <a:rPr lang="en-AU" sz="2800" dirty="0" smtClean="0">
                <a:latin typeface="Times New Roman" pitchFamily="18" charset="0"/>
                <a:cs typeface="Times New Roman" pitchFamily="18" charset="0"/>
              </a:rPr>
              <a:t>An audience will tend to listen more carefully to ideas that are organized and expressed well.</a:t>
            </a:r>
          </a:p>
          <a:p>
            <a:pPr>
              <a:buNone/>
            </a:pPr>
            <a:endParaRPr lang="en-AU" sz="2800" dirty="0" smtClean="0">
              <a:latin typeface="Times New Roman" pitchFamily="18" charset="0"/>
              <a:cs typeface="Times New Roman" pitchFamily="18" charset="0"/>
            </a:endParaRPr>
          </a:p>
          <a:p>
            <a:r>
              <a:rPr lang="en-AU" sz="2800" dirty="0" smtClean="0">
                <a:latin typeface="Times New Roman" pitchFamily="18" charset="0"/>
                <a:cs typeface="Times New Roman" pitchFamily="18" charset="0"/>
              </a:rPr>
              <a:t> </a:t>
            </a:r>
            <a:r>
              <a:rPr lang="en-AU" sz="2000" dirty="0" smtClean="0">
                <a:latin typeface="Times New Roman" pitchFamily="18" charset="0"/>
                <a:cs typeface="Times New Roman" pitchFamily="18" charset="0"/>
              </a:rPr>
              <a:t>To argue for cell phones in class makes those people </a:t>
            </a:r>
            <a:r>
              <a:rPr lang="en-AU" sz="2000" b="1" dirty="0" smtClean="0">
                <a:latin typeface="Times New Roman" pitchFamily="18" charset="0"/>
                <a:cs typeface="Times New Roman" pitchFamily="18" charset="0"/>
              </a:rPr>
              <a:t>u</a:t>
            </a:r>
            <a:r>
              <a:rPr lang="en-AU" sz="2000" dirty="0" smtClean="0">
                <a:latin typeface="Times New Roman" pitchFamily="18" charset="0"/>
                <a:cs typeface="Times New Roman" pitchFamily="18" charset="0"/>
              </a:rPr>
              <a:t>niformed, </a:t>
            </a:r>
            <a:r>
              <a:rPr lang="en-AU" sz="2000" b="1" dirty="0" smtClean="0">
                <a:latin typeface="Times New Roman" pitchFamily="18" charset="0"/>
                <a:cs typeface="Times New Roman" pitchFamily="18" charset="0"/>
              </a:rPr>
              <a:t>u</a:t>
            </a:r>
            <a:r>
              <a:rPr lang="en-AU" sz="2000" dirty="0" smtClean="0">
                <a:latin typeface="Times New Roman" pitchFamily="18" charset="0"/>
                <a:cs typeface="Times New Roman" pitchFamily="18" charset="0"/>
              </a:rPr>
              <a:t>neducated and </a:t>
            </a:r>
            <a:r>
              <a:rPr lang="en-AU" sz="2000" b="1" dirty="0" smtClean="0">
                <a:latin typeface="Times New Roman" pitchFamily="18" charset="0"/>
                <a:cs typeface="Times New Roman" pitchFamily="18" charset="0"/>
              </a:rPr>
              <a:t>u</a:t>
            </a:r>
            <a:r>
              <a:rPr lang="en-AU" sz="2000" dirty="0" smtClean="0">
                <a:latin typeface="Times New Roman" pitchFamily="18" charset="0"/>
                <a:cs typeface="Times New Roman" pitchFamily="18" charset="0"/>
              </a:rPr>
              <a:t>nreasonable!</a:t>
            </a:r>
          </a:p>
          <a:p>
            <a:endParaRPr lang="en-CA"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68152"/>
          </a:xfrm>
        </p:spPr>
        <p:txBody>
          <a:bodyPr>
            <a:normAutofit fontScale="90000"/>
          </a:bodyPr>
          <a:lstStyle/>
          <a:p>
            <a:r>
              <a:rPr lang="en-AU" sz="2400" dirty="0" smtClean="0">
                <a:solidFill>
                  <a:schemeClr val="tx1"/>
                </a:solidFill>
                <a:latin typeface="Times New Roman" pitchFamily="18" charset="0"/>
                <a:cs typeface="Times New Roman" pitchFamily="18" charset="0"/>
              </a:rPr>
              <a:t>PERSUASIVE TECHNIQUE 2 </a:t>
            </a:r>
            <a:br>
              <a:rPr lang="en-AU" sz="2400" dirty="0" smtClean="0">
                <a:solidFill>
                  <a:schemeClr val="tx1"/>
                </a:solidFill>
                <a:latin typeface="Times New Roman" pitchFamily="18" charset="0"/>
                <a:cs typeface="Times New Roman" pitchFamily="18" charset="0"/>
              </a:rPr>
            </a:br>
            <a:r>
              <a:rPr lang="en-AU" sz="2400" b="1" dirty="0" smtClean="0">
                <a:solidFill>
                  <a:schemeClr val="tx1"/>
                </a:solidFill>
                <a:latin typeface="Times New Roman" pitchFamily="18" charset="0"/>
                <a:cs typeface="Times New Roman" pitchFamily="18" charset="0"/>
              </a:rPr>
              <a:t>Coherency Technique </a:t>
            </a:r>
            <a:r>
              <a:rPr lang="en-AU" sz="2400" dirty="0" smtClean="0">
                <a:solidFill>
                  <a:schemeClr val="tx1"/>
                </a:solidFill>
                <a:latin typeface="Times New Roman" pitchFamily="18" charset="0"/>
                <a:cs typeface="Times New Roman" pitchFamily="18" charset="0"/>
              </a:rPr>
              <a:t>-</a:t>
            </a:r>
            <a:r>
              <a:rPr lang="en-AU" sz="2400" b="1" dirty="0" smtClean="0">
                <a:solidFill>
                  <a:schemeClr val="tx1"/>
                </a:solidFill>
                <a:latin typeface="Times New Roman" pitchFamily="18" charset="0"/>
                <a:cs typeface="Times New Roman" pitchFamily="18" charset="0"/>
              </a:rPr>
              <a:t>REPETITION</a:t>
            </a:r>
            <a:r>
              <a:rPr lang="en-AU" sz="1600" dirty="0" smtClean="0">
                <a:solidFill>
                  <a:schemeClr val="tx1"/>
                </a:solidFill>
                <a:latin typeface="Times New Roman" pitchFamily="18" charset="0"/>
                <a:cs typeface="Times New Roman" pitchFamily="18" charset="0"/>
              </a:rPr>
              <a:t/>
            </a:r>
            <a:br>
              <a:rPr lang="en-AU" sz="1600" dirty="0" smtClean="0">
                <a:solidFill>
                  <a:schemeClr val="tx1"/>
                </a:solidFill>
                <a:latin typeface="Times New Roman" pitchFamily="18" charset="0"/>
                <a:cs typeface="Times New Roman" pitchFamily="18" charset="0"/>
              </a:rPr>
            </a:br>
            <a:endParaRPr lang="en-CA" sz="16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AU" sz="2800" dirty="0" smtClean="0">
                <a:latin typeface="Times New Roman" pitchFamily="18" charset="0"/>
                <a:cs typeface="Times New Roman" pitchFamily="18" charset="0"/>
              </a:rPr>
              <a:t>Repetition of words creates emphasis. </a:t>
            </a:r>
          </a:p>
          <a:p>
            <a:endParaRPr lang="en-AU" sz="2800" dirty="0" smtClean="0">
              <a:latin typeface="Comic Sans MS" pitchFamily="66" charset="0"/>
            </a:endParaRPr>
          </a:p>
          <a:p>
            <a:r>
              <a:rPr lang="en-AU" sz="2000" u="sng" dirty="0" smtClean="0">
                <a:latin typeface="Times New Roman" pitchFamily="18" charset="0"/>
                <a:cs typeface="Times New Roman" pitchFamily="18" charset="0"/>
              </a:rPr>
              <a:t>We must </a:t>
            </a:r>
            <a:r>
              <a:rPr lang="en-AU" sz="2000" dirty="0" smtClean="0">
                <a:latin typeface="Times New Roman" pitchFamily="18" charset="0"/>
                <a:cs typeface="Times New Roman" pitchFamily="18" charset="0"/>
              </a:rPr>
              <a:t>turn off our phones while in school, </a:t>
            </a:r>
            <a:r>
              <a:rPr lang="en-AU" sz="2000" u="sng" dirty="0" smtClean="0">
                <a:latin typeface="Times New Roman" pitchFamily="18" charset="0"/>
                <a:cs typeface="Times New Roman" pitchFamily="18" charset="0"/>
              </a:rPr>
              <a:t>we must </a:t>
            </a:r>
            <a:r>
              <a:rPr lang="en-AU" sz="2000" dirty="0" smtClean="0">
                <a:latin typeface="Times New Roman" pitchFamily="18" charset="0"/>
                <a:cs typeface="Times New Roman" pitchFamily="18" charset="0"/>
              </a:rPr>
              <a:t>all leave our phones in our locker, </a:t>
            </a:r>
            <a:r>
              <a:rPr lang="en-AU" sz="2000" u="sng" dirty="0" smtClean="0">
                <a:latin typeface="Times New Roman" pitchFamily="18" charset="0"/>
                <a:cs typeface="Times New Roman" pitchFamily="18" charset="0"/>
              </a:rPr>
              <a:t>we must </a:t>
            </a:r>
            <a:r>
              <a:rPr lang="en-AU" sz="2000" dirty="0" smtClean="0">
                <a:latin typeface="Times New Roman" pitchFamily="18" charset="0"/>
                <a:cs typeface="Times New Roman" pitchFamily="18" charset="0"/>
              </a:rPr>
              <a:t>all respect HTH no cell phone </a:t>
            </a:r>
          </a:p>
          <a:p>
            <a:endParaRPr lang="en-AU" sz="2000" dirty="0" smtClean="0">
              <a:latin typeface="Times New Roman" pitchFamily="18" charset="0"/>
              <a:cs typeface="Times New Roman" pitchFamily="18" charset="0"/>
            </a:endParaRPr>
          </a:p>
          <a:p>
            <a:r>
              <a:rPr lang="en-AU" sz="2000" dirty="0" smtClean="0">
                <a:latin typeface="Times New Roman" pitchFamily="18" charset="0"/>
                <a:cs typeface="Times New Roman" pitchFamily="18" charset="0"/>
              </a:rPr>
              <a:t>Using the words ‘we must’ 3 times gives it more emphasis.</a:t>
            </a:r>
          </a:p>
          <a:p>
            <a:endParaRPr lang="en-C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297</TotalTime>
  <Words>1047</Words>
  <Application>Microsoft Office PowerPoint</Application>
  <PresentationFormat>On-screen Show (4:3)</PresentationFormat>
  <Paragraphs>135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Civic</vt:lpstr>
      <vt:lpstr>ELA 9 – Holy Trinity High</vt:lpstr>
      <vt:lpstr>Your  Task</vt:lpstr>
      <vt:lpstr>Choose one of the following topics. Choose one side of the topic to argue.</vt:lpstr>
      <vt:lpstr>Your essay will have 5 paragraphs.</vt:lpstr>
      <vt:lpstr>First Paragraph</vt:lpstr>
      <vt:lpstr>3 Body Paragraphs</vt:lpstr>
      <vt:lpstr>Concluding Paragraph –  Say it again in new words</vt:lpstr>
      <vt:lpstr>PERSUASIVE TECHNIQUE 1: Parallel Structure – Coherence Technique</vt:lpstr>
      <vt:lpstr>PERSUASIVE TECHNIQUE 2  Coherency Technique -REPETITION </vt:lpstr>
      <vt:lpstr> PERSUASIVE TECHNIQUE 3  Rhetorical Question</vt:lpstr>
      <vt:lpstr>PERSUASIVE TECHNIQUE 4     Tone of Voice </vt:lpstr>
      <vt:lpstr>PERSUASIVE TECHNIQUE 4     Tone of Voice</vt:lpstr>
      <vt:lpstr>PERSUASIVE TECHNIQUE 5:  Figurative Language: Metaphor, Simile, Hyperbole </vt:lpstr>
      <vt:lpstr>PERSUASIVE TECHNIQUE 6:  Emotive Language </vt:lpstr>
      <vt:lpstr>PERSUASIVE TECHNIQUE 8:  Expert Opinion/Quotes </vt:lpstr>
      <vt:lpstr>PERSUASIVE TECHNIQUE 9:  Anecdote/ Personal Experience </vt:lpstr>
      <vt:lpstr>PERSUASIVE TECHNIQUE 10 Direct Address </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ELA 9 – Holy Trinity High</dc:title>
  <dc:creator>Alma</dc:creator>
  <cp:lastModifiedBy>amcniven</cp:lastModifiedBy>
  <cp:revision>8</cp:revision>
  <dcterms:created xsi:type="dcterms:W3CDTF">2014-12-17T22:05:39Z</dcterms:created>
  <dcterms:modified xsi:type="dcterms:W3CDTF">2015-12-02T18:07:03Z</dcterms:modified>
</cp:coreProperties>
</file>