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1"/>
  </p:notesMasterIdLst>
  <p:handoutMasterIdLst>
    <p:handoutMasterId r:id="rId22"/>
  </p:handoutMasterIdLst>
  <p:sldIdLst>
    <p:sldId id="257" r:id="rId2"/>
    <p:sldId id="256" r:id="rId3"/>
    <p:sldId id="258" r:id="rId4"/>
    <p:sldId id="259" r:id="rId5"/>
    <p:sldId id="260" r:id="rId6"/>
    <p:sldId id="261" r:id="rId7"/>
    <p:sldId id="264" r:id="rId8"/>
    <p:sldId id="262" r:id="rId9"/>
    <p:sldId id="267" r:id="rId10"/>
    <p:sldId id="268" r:id="rId11"/>
    <p:sldId id="270" r:id="rId12"/>
    <p:sldId id="269" r:id="rId13"/>
    <p:sldId id="263" r:id="rId14"/>
    <p:sldId id="265" r:id="rId15"/>
    <p:sldId id="266" r:id="rId16"/>
    <p:sldId id="271" r:id="rId17"/>
    <p:sldId id="272" r:id="rId18"/>
    <p:sldId id="273" r:id="rId19"/>
    <p:sldId id="274"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5" autoAdjust="0"/>
    <p:restoredTop sz="94643" autoAdjust="0"/>
  </p:normalViewPr>
  <p:slideViewPr>
    <p:cSldViewPr>
      <p:cViewPr varScale="1">
        <p:scale>
          <a:sx n="98" d="100"/>
          <a:sy n="98" d="100"/>
        </p:scale>
        <p:origin x="-76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Study notes for McNiven's class</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3BE55ED-9050-469A-982D-CB2D743D4998}" type="datetimeFigureOut">
              <a:rPr lang="en-US" smtClean="0"/>
              <a:pPr/>
              <a:t>9/24/2015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3347430-A150-49D1-9503-0B545D3B230E}" type="slidenum">
              <a:rPr lang="en-US" smtClean="0"/>
              <a:pPr/>
              <a:t>‹#›</a:t>
            </a:fld>
            <a:endParaRPr 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Study notes for McNiven's class</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019E21E-DC2E-460F-84ED-337674ED4EE1}" type="datetimeFigureOut">
              <a:rPr lang="en-US" smtClean="0"/>
              <a:pPr/>
              <a:t>9/24/2015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834DD23-DABA-4C1C-B0C1-2B7592CAB3FB}" type="slidenum">
              <a:rPr lang="en-US" smtClean="0"/>
              <a:pPr/>
              <a:t>‹#›</a:t>
            </a:fld>
            <a:endParaRPr lang="en-US"/>
          </a:p>
        </p:txBody>
      </p:sp>
    </p:spTree>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34DD23-DABA-4C1C-B0C1-2B7592CAB3FB}" type="slidenum">
              <a:rPr lang="en-US" smtClean="0"/>
              <a:pPr/>
              <a:t>1</a:t>
            </a:fld>
            <a:endParaRPr lang="en-US"/>
          </a:p>
        </p:txBody>
      </p:sp>
      <p:sp>
        <p:nvSpPr>
          <p:cNvPr id="5" name="Header Placeholder 4"/>
          <p:cNvSpPr>
            <a:spLocks noGrp="1"/>
          </p:cNvSpPr>
          <p:nvPr>
            <p:ph type="hdr" sz="quarter" idx="11"/>
          </p:nvPr>
        </p:nvSpPr>
        <p:spPr/>
        <p:txBody>
          <a:bodyPr/>
          <a:lstStyle/>
          <a:p>
            <a:r>
              <a:rPr lang="en-US" smtClean="0"/>
              <a:t>Study notes for McNiven's class</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3FC3036-B447-49CD-A6B3-8CC007E350D5}" type="datetimeFigureOut">
              <a:rPr lang="en-US" smtClean="0"/>
              <a:pPr/>
              <a:t>9/24/2015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ED10D4B-B1BF-4C2E-A470-9A76FF3FFA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3FC3036-B447-49CD-A6B3-8CC007E350D5}" type="datetimeFigureOut">
              <a:rPr lang="en-US" smtClean="0"/>
              <a:pPr/>
              <a:t>9/24/2015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D10D4B-B1BF-4C2E-A470-9A76FF3FFA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3FC3036-B447-49CD-A6B3-8CC007E350D5}" type="datetimeFigureOut">
              <a:rPr lang="en-US" smtClean="0"/>
              <a:pPr/>
              <a:t>9/24/2015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D10D4B-B1BF-4C2E-A470-9A76FF3FFA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3FC3036-B447-49CD-A6B3-8CC007E350D5}" type="datetimeFigureOut">
              <a:rPr lang="en-US" smtClean="0"/>
              <a:pPr/>
              <a:t>9/24/2015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D10D4B-B1BF-4C2E-A470-9A76FF3FFA6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3FC3036-B447-49CD-A6B3-8CC007E350D5}" type="datetimeFigureOut">
              <a:rPr lang="en-US" smtClean="0"/>
              <a:pPr/>
              <a:t>9/24/2015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D10D4B-B1BF-4C2E-A470-9A76FF3FFA6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3FC3036-B447-49CD-A6B3-8CC007E350D5}" type="datetimeFigureOut">
              <a:rPr lang="en-US" smtClean="0"/>
              <a:pPr/>
              <a:t>9/24/2015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ED10D4B-B1BF-4C2E-A470-9A76FF3FFA6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3FC3036-B447-49CD-A6B3-8CC007E350D5}" type="datetimeFigureOut">
              <a:rPr lang="en-US" smtClean="0"/>
              <a:pPr/>
              <a:t>9/24/2015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ED10D4B-B1BF-4C2E-A470-9A76FF3FFA6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3FC3036-B447-49CD-A6B3-8CC007E350D5}" type="datetimeFigureOut">
              <a:rPr lang="en-US" smtClean="0"/>
              <a:pPr/>
              <a:t>9/24/2015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ED10D4B-B1BF-4C2E-A470-9A76FF3FFA6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3FC3036-B447-49CD-A6B3-8CC007E350D5}" type="datetimeFigureOut">
              <a:rPr lang="en-US" smtClean="0"/>
              <a:pPr/>
              <a:t>9/24/2015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ED10D4B-B1BF-4C2E-A470-9A76FF3FFA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3FC3036-B447-49CD-A6B3-8CC007E350D5}" type="datetimeFigureOut">
              <a:rPr lang="en-US" smtClean="0"/>
              <a:pPr/>
              <a:t>9/24/2015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ED10D4B-B1BF-4C2E-A470-9A76FF3FFA6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3FC3036-B447-49CD-A6B3-8CC007E350D5}" type="datetimeFigureOut">
              <a:rPr lang="en-US" smtClean="0"/>
              <a:pPr/>
              <a:t>9/24/2015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ED10D4B-B1BF-4C2E-A470-9A76FF3FFA6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3FC3036-B447-49CD-A6B3-8CC007E350D5}" type="datetimeFigureOut">
              <a:rPr lang="en-US" smtClean="0"/>
              <a:pPr/>
              <a:t>9/24/2015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ED10D4B-B1BF-4C2E-A470-9A76FF3FFA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pPr>
              <a:buNone/>
            </a:pPr>
            <a:r>
              <a:rPr lang="en-US" b="1" dirty="0" smtClean="0"/>
              <a:t>Goal </a:t>
            </a:r>
          </a:p>
          <a:p>
            <a:r>
              <a:rPr lang="en-US" dirty="0" smtClean="0"/>
              <a:t>to understand that geological forces are responsible for Canada’s varied landscape. </a:t>
            </a:r>
          </a:p>
          <a:p>
            <a:r>
              <a:rPr lang="en-US" dirty="0" smtClean="0"/>
              <a:t>The various geological forces that caused our landscape are part of our </a:t>
            </a:r>
            <a:r>
              <a:rPr lang="en-US" b="1" dirty="0" smtClean="0"/>
              <a:t>identity</a:t>
            </a:r>
            <a:r>
              <a:rPr lang="en-US" dirty="0" smtClean="0"/>
              <a:t>. </a:t>
            </a:r>
          </a:p>
        </p:txBody>
      </p:sp>
      <p:sp>
        <p:nvSpPr>
          <p:cNvPr id="2" name="Title 1"/>
          <p:cNvSpPr>
            <a:spLocks noGrp="1"/>
          </p:cNvSpPr>
          <p:nvPr>
            <p:ph type="title"/>
          </p:nvPr>
        </p:nvSpPr>
        <p:spPr/>
        <p:txBody>
          <a:bodyPr>
            <a:normAutofit fontScale="90000"/>
          </a:bodyPr>
          <a:lstStyle/>
          <a:p>
            <a:r>
              <a:rPr lang="en-US" dirty="0" smtClean="0"/>
              <a:t>Chapter 2</a:t>
            </a:r>
            <a:br>
              <a:rPr lang="en-US" dirty="0" smtClean="0"/>
            </a:br>
            <a:r>
              <a:rPr lang="en-US" dirty="0" smtClean="0"/>
              <a:t>Canada’s Physical Landscape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24078" indent="-514350">
              <a:buNone/>
            </a:pPr>
            <a:r>
              <a:rPr lang="en-US" dirty="0" smtClean="0"/>
              <a:t>2</a:t>
            </a:r>
            <a:r>
              <a:rPr lang="en-US" baseline="30000" dirty="0" smtClean="0"/>
              <a:t>nd</a:t>
            </a:r>
            <a:r>
              <a:rPr lang="en-US" dirty="0" smtClean="0"/>
              <a:t> 	</a:t>
            </a:r>
            <a:r>
              <a:rPr lang="en-US" u="sng" dirty="0" smtClean="0"/>
              <a:t>Convergent plates</a:t>
            </a:r>
            <a:r>
              <a:rPr lang="en-US" dirty="0" smtClean="0"/>
              <a:t> crash into each other 	and either. In this case the edge of one 	plate may slide under another plate and 	be destroyed or the edge of two plates 	may rise up and form mountains. </a:t>
            </a:r>
            <a:r>
              <a:rPr lang="en-US" b="1" dirty="0" smtClean="0"/>
              <a:t>	</a:t>
            </a:r>
            <a:r>
              <a:rPr lang="en-US" u="sng" dirty="0" err="1" smtClean="0"/>
              <a:t>Subduction</a:t>
            </a:r>
            <a:r>
              <a:rPr lang="en-US" u="sng" dirty="0" smtClean="0"/>
              <a:t> zone </a:t>
            </a:r>
            <a:r>
              <a:rPr lang="en-US" dirty="0" smtClean="0"/>
              <a:t>may be created. This is 	were on plate slide under another and may 	cause volcanoes and earthquakes</a:t>
            </a:r>
          </a:p>
          <a:p>
            <a:pPr marL="624078" indent="-514350">
              <a:buNone/>
            </a:pPr>
            <a:r>
              <a:rPr lang="en-US" dirty="0" smtClean="0"/>
              <a:t> </a:t>
            </a:r>
          </a:p>
          <a:p>
            <a:pPr marL="624078" indent="-514350">
              <a:buAutoNum type="arabicPeriod" startAt="2"/>
            </a:pPr>
            <a:endParaRPr lang="en-US" dirty="0" smtClean="0"/>
          </a:p>
          <a:p>
            <a:pPr marL="624078" indent="-514350">
              <a:buAutoNum type="arabicPeriod" startAt="2"/>
            </a:pPr>
            <a:endParaRPr lang="en-US" dirty="0" smtClean="0"/>
          </a:p>
          <a:p>
            <a:pPr marL="624078" indent="-514350">
              <a:buAutoNum type="arabicPeriod" startAt="2"/>
            </a:pPr>
            <a:endParaRPr lang="en-US" dirty="0" smtClean="0"/>
          </a:p>
          <a:p>
            <a:pPr marL="624078" indent="-514350">
              <a:buAutoNum type="arabicPeriod" startAt="2"/>
            </a:pPr>
            <a:endParaRPr lang="en-US" dirty="0" smtClean="0"/>
          </a:p>
          <a:p>
            <a:pPr marL="624078" indent="-514350">
              <a:buAutoNum type="arabicPeriod" startAt="2"/>
            </a:pPr>
            <a:endParaRPr lang="en-US" dirty="0" smtClean="0"/>
          </a:p>
          <a:p>
            <a:pPr marL="624078" indent="-514350">
              <a:buAutoNum type="arabicPeriod" startAt="2"/>
            </a:pPr>
            <a:endParaRPr lang="en-US" dirty="0" smtClean="0"/>
          </a:p>
          <a:p>
            <a:pPr marL="624078" indent="-514350">
              <a:buAutoNum type="arabicPeriod" startAt="2"/>
            </a:pPr>
            <a:endParaRPr lang="en-US" dirty="0" smtClean="0"/>
          </a:p>
          <a:p>
            <a:pPr marL="624078" indent="-514350">
              <a:buAutoNum type="arabicPeriod" startAt="2"/>
            </a:pPr>
            <a:endParaRPr lang="en-US" dirty="0" smtClean="0"/>
          </a:p>
          <a:p>
            <a:pPr marL="624078" indent="-514350">
              <a:buAutoNum type="arabicPeriod" startAt="2"/>
            </a:pPr>
            <a:endParaRPr lang="en-US" dirty="0" smtClean="0"/>
          </a:p>
          <a:p>
            <a:pPr marL="624078" indent="-514350">
              <a:buAutoNum type="arabicPeriod" startAt="2"/>
            </a:pPr>
            <a:endParaRPr lang="en-US" dirty="0" smtClean="0"/>
          </a:p>
          <a:p>
            <a:pPr marL="624078" indent="-514350">
              <a:buAutoNum type="arabicPeriod" startAt="2"/>
            </a:pPr>
            <a:endParaRPr lang="en-US" dirty="0" smtClean="0"/>
          </a:p>
          <a:p>
            <a:pPr marL="624078" indent="-514350">
              <a:buAutoNum type="arabicPeriod" startAt="2"/>
            </a:pPr>
            <a:endParaRPr lang="en-US" dirty="0" smtClean="0"/>
          </a:p>
          <a:p>
            <a:pPr marL="624078" indent="-514350">
              <a:buAutoNum type="arabicPeriod" startAt="2"/>
            </a:pPr>
            <a:endParaRPr lang="en-US" dirty="0"/>
          </a:p>
        </p:txBody>
      </p:sp>
      <p:sp>
        <p:nvSpPr>
          <p:cNvPr id="3" name="Title 2"/>
          <p:cNvSpPr>
            <a:spLocks noGrp="1"/>
          </p:cNvSpPr>
          <p:nvPr>
            <p:ph type="title"/>
          </p:nvPr>
        </p:nvSpPr>
        <p:spPr/>
        <p:txBody>
          <a:bodyPr/>
          <a:lstStyle/>
          <a:p>
            <a:r>
              <a:rPr lang="en-US" dirty="0" smtClean="0"/>
              <a:t>Plate Movement – 3 Ways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3</a:t>
            </a:r>
            <a:r>
              <a:rPr lang="en-US" baseline="30000" dirty="0" smtClean="0"/>
              <a:t>rd</a:t>
            </a:r>
            <a:r>
              <a:rPr lang="en-US" dirty="0" smtClean="0"/>
              <a:t> 	</a:t>
            </a:r>
            <a:r>
              <a:rPr lang="en-US" u="sng" dirty="0" smtClean="0"/>
              <a:t>Divergent plates </a:t>
            </a:r>
            <a:r>
              <a:rPr lang="en-US" dirty="0" smtClean="0"/>
              <a:t>move apart because 	magma rises to the surface and forces the 	plates to move apart. This type of 	movement takes place at plate boundaries 	under the ocean. Magma rises and makes 	new land</a:t>
            </a:r>
          </a:p>
          <a:p>
            <a:pPr>
              <a:buNone/>
            </a:pPr>
            <a:endParaRPr lang="en-US" dirty="0" smtClean="0"/>
          </a:p>
          <a:p>
            <a:pPr>
              <a:buNone/>
            </a:pPr>
            <a:r>
              <a:rPr lang="en-US" dirty="0" smtClean="0"/>
              <a:t> </a:t>
            </a:r>
            <a:endParaRPr lang="en-US" dirty="0"/>
          </a:p>
        </p:txBody>
      </p:sp>
      <p:sp>
        <p:nvSpPr>
          <p:cNvPr id="3" name="Title 2"/>
          <p:cNvSpPr>
            <a:spLocks noGrp="1"/>
          </p:cNvSpPr>
          <p:nvPr>
            <p:ph type="title"/>
          </p:nvPr>
        </p:nvSpPr>
        <p:spPr/>
        <p:txBody>
          <a:bodyPr/>
          <a:lstStyle/>
          <a:p>
            <a:r>
              <a:rPr lang="en-US" dirty="0" smtClean="0"/>
              <a:t>Plate Movement – 3 Ways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late_tectonics_01.jpg"/>
          <p:cNvPicPr>
            <a:picLocks noGrp="1" noChangeAspect="1"/>
          </p:cNvPicPr>
          <p:nvPr>
            <p:ph idx="1"/>
          </p:nvPr>
        </p:nvPicPr>
        <p:blipFill>
          <a:blip r:embed="rId2" cstate="print"/>
          <a:stretch>
            <a:fillRect/>
          </a:stretch>
        </p:blipFill>
        <p:spPr>
          <a:xfrm>
            <a:off x="609600" y="533400"/>
            <a:ext cx="8229600" cy="5592762"/>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en-US" dirty="0" smtClean="0"/>
              <a:t>The continents fit together</a:t>
            </a:r>
          </a:p>
          <a:p>
            <a:pPr marL="624078" indent="-514350">
              <a:buFont typeface="+mj-lt"/>
              <a:buAutoNum type="arabicPeriod"/>
            </a:pPr>
            <a:r>
              <a:rPr lang="en-US" dirty="0" smtClean="0"/>
              <a:t>Similar fossils in rocks have been found in land that once was together</a:t>
            </a:r>
          </a:p>
          <a:p>
            <a:pPr marL="624078" indent="-514350">
              <a:buFont typeface="+mj-lt"/>
              <a:buAutoNum type="arabicPeriod"/>
            </a:pPr>
            <a:r>
              <a:rPr lang="en-US" dirty="0" smtClean="0"/>
              <a:t>Matching magnetic band in rocks on either side of the Mid-Atlantic Ridge</a:t>
            </a:r>
          </a:p>
          <a:p>
            <a:pPr marL="624078" indent="-514350">
              <a:buFont typeface="+mj-lt"/>
              <a:buAutoNum type="arabicPeriod"/>
            </a:pPr>
            <a:r>
              <a:rPr lang="en-US" dirty="0" smtClean="0"/>
              <a:t>Fossils of sea animals have been found high in the rocks of the Himalayas</a:t>
            </a:r>
            <a:endParaRPr lang="en-US" dirty="0"/>
          </a:p>
        </p:txBody>
      </p:sp>
      <p:sp>
        <p:nvSpPr>
          <p:cNvPr id="3" name="Title 2"/>
          <p:cNvSpPr>
            <a:spLocks noGrp="1"/>
          </p:cNvSpPr>
          <p:nvPr>
            <p:ph type="title"/>
          </p:nvPr>
        </p:nvSpPr>
        <p:spPr/>
        <p:txBody>
          <a:bodyPr/>
          <a:lstStyle/>
          <a:p>
            <a:r>
              <a:rPr lang="en-US" dirty="0" smtClean="0"/>
              <a:t>Evidence for Plate Tectonics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smtClean="0"/>
              <a:t>Continental Drift </a:t>
            </a:r>
            <a:r>
              <a:rPr lang="en-US" dirty="0" smtClean="0"/>
              <a:t>– the accepted theory that the earth’s continental plates are moving.</a:t>
            </a:r>
          </a:p>
          <a:p>
            <a:endParaRPr lang="en-US" dirty="0" smtClean="0"/>
          </a:p>
          <a:p>
            <a:r>
              <a:rPr lang="en-US" u="sng" dirty="0" smtClean="0"/>
              <a:t>Plate tectonics </a:t>
            </a:r>
            <a:r>
              <a:rPr lang="en-US" dirty="0" smtClean="0"/>
              <a:t>– the theory that the earth’s plates interact to produce mountains, trenches, earthquakes and volcanoes</a:t>
            </a:r>
            <a:endParaRPr lang="en-US" dirty="0"/>
          </a:p>
        </p:txBody>
      </p:sp>
      <p:sp>
        <p:nvSpPr>
          <p:cNvPr id="3" name="Title 2"/>
          <p:cNvSpPr>
            <a:spLocks noGrp="1"/>
          </p:cNvSpPr>
          <p:nvPr>
            <p:ph type="title"/>
          </p:nvPr>
        </p:nvSpPr>
        <p:spPr/>
        <p:txBody>
          <a:bodyPr/>
          <a:lstStyle/>
          <a:p>
            <a:r>
              <a:rPr lang="en-US" dirty="0" err="1" smtClean="0"/>
              <a:t>Definations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Ø"/>
            </a:pPr>
            <a:r>
              <a:rPr lang="en-US" dirty="0" smtClean="0"/>
              <a:t>Canada is located on the northern part of the North America plate</a:t>
            </a:r>
          </a:p>
          <a:p>
            <a:pPr>
              <a:buFont typeface="Wingdings" pitchFamily="2" charset="2"/>
              <a:buChar char="Ø"/>
            </a:pPr>
            <a:r>
              <a:rPr lang="en-US" dirty="0" smtClean="0"/>
              <a:t>Canada is moving west 2cm to 4 cm per year</a:t>
            </a:r>
          </a:p>
          <a:p>
            <a:pPr>
              <a:buFont typeface="Wingdings" pitchFamily="2" charset="2"/>
              <a:buChar char="Ø"/>
            </a:pPr>
            <a:r>
              <a:rPr lang="en-US" dirty="0" smtClean="0"/>
              <a:t>East side of the plate - this causes the Mid-Atlantic Ridge to move apart and make the sea floor cm wider each year</a:t>
            </a:r>
          </a:p>
          <a:p>
            <a:pPr>
              <a:buFont typeface="Wingdings" pitchFamily="2" charset="2"/>
              <a:buChar char="Ø"/>
            </a:pPr>
            <a:r>
              <a:rPr lang="en-US" dirty="0" smtClean="0"/>
              <a:t>West side of the plate – is in a </a:t>
            </a:r>
            <a:r>
              <a:rPr lang="en-US" dirty="0" err="1" smtClean="0"/>
              <a:t>subduction</a:t>
            </a:r>
            <a:r>
              <a:rPr lang="en-US" dirty="0" smtClean="0"/>
              <a:t> zone with the plate next to (Pacific Plate) it which is moving east too </a:t>
            </a:r>
            <a:endParaRPr lang="en-US" dirty="0"/>
          </a:p>
        </p:txBody>
      </p:sp>
      <p:sp>
        <p:nvSpPr>
          <p:cNvPr id="3" name="Title 2"/>
          <p:cNvSpPr>
            <a:spLocks noGrp="1"/>
          </p:cNvSpPr>
          <p:nvPr>
            <p:ph type="title"/>
          </p:nvPr>
        </p:nvSpPr>
        <p:spPr/>
        <p:txBody>
          <a:bodyPr/>
          <a:lstStyle/>
          <a:p>
            <a:r>
              <a:rPr lang="en-US" dirty="0" smtClean="0"/>
              <a:t>Canada’ s Crust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It is important to understand that he earth is always moving</a:t>
            </a:r>
          </a:p>
          <a:p>
            <a:r>
              <a:rPr lang="en-US" dirty="0" smtClean="0"/>
              <a:t>Each year BC experiences approximately 1/5 of Canada thousand or so earthquakes</a:t>
            </a:r>
          </a:p>
          <a:p>
            <a:r>
              <a:rPr lang="en-US" u="sng" dirty="0" smtClean="0"/>
              <a:t>On October 11, 2011the following earthquakes occurred </a:t>
            </a:r>
            <a:r>
              <a:rPr lang="en-US" sz="1600" dirty="0" smtClean="0"/>
              <a:t>(you do not have to remember these)</a:t>
            </a:r>
          </a:p>
          <a:p>
            <a:pPr>
              <a:buFont typeface="Arial" pitchFamily="34" charset="0"/>
              <a:buChar char="•"/>
            </a:pPr>
            <a:r>
              <a:rPr lang="en-US" sz="2000" dirty="0" smtClean="0"/>
              <a:t>Central Alaska – 1.2 (11:43 pm)</a:t>
            </a:r>
          </a:p>
          <a:p>
            <a:pPr>
              <a:buFont typeface="Arial" pitchFamily="34" charset="0"/>
              <a:buChar char="•"/>
            </a:pPr>
            <a:r>
              <a:rPr lang="en-US" sz="2000" dirty="0" smtClean="0"/>
              <a:t>Southern California – 2.1 (11:33 pm)</a:t>
            </a:r>
          </a:p>
          <a:p>
            <a:pPr>
              <a:buFont typeface="Arial" pitchFamily="34" charset="0"/>
              <a:buChar char="•"/>
            </a:pPr>
            <a:r>
              <a:rPr lang="en-US" sz="2000" dirty="0" smtClean="0"/>
              <a:t>Northern Alaska – 2.7 (11:25 pm)</a:t>
            </a:r>
          </a:p>
          <a:p>
            <a:pPr>
              <a:buFont typeface="Arial" pitchFamily="34" charset="0"/>
              <a:buChar char="•"/>
            </a:pPr>
            <a:r>
              <a:rPr lang="en-US" sz="2000" dirty="0" smtClean="0"/>
              <a:t>Central California – 2.0 (11:24 pm)</a:t>
            </a:r>
          </a:p>
          <a:p>
            <a:pPr>
              <a:buFont typeface="Arial" pitchFamily="34" charset="0"/>
              <a:buChar char="•"/>
            </a:pPr>
            <a:endParaRPr lang="en-US" dirty="0"/>
          </a:p>
        </p:txBody>
      </p:sp>
      <p:sp>
        <p:nvSpPr>
          <p:cNvPr id="3" name="Title 2"/>
          <p:cNvSpPr>
            <a:spLocks noGrp="1"/>
          </p:cNvSpPr>
          <p:nvPr>
            <p:ph type="title"/>
          </p:nvPr>
        </p:nvSpPr>
        <p:spPr/>
        <p:txBody>
          <a:bodyPr/>
          <a:lstStyle/>
          <a:p>
            <a:r>
              <a:rPr lang="en-US" dirty="0" smtClean="0"/>
              <a:t>We Live on an Active Earth</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200" dirty="0" smtClean="0"/>
              <a:t>Island of Hawaii – 2.1 (10:43 pm)</a:t>
            </a:r>
          </a:p>
          <a:p>
            <a:r>
              <a:rPr lang="en-US" sz="2200" dirty="0" smtClean="0"/>
              <a:t>Baja California, Mexico – 1.9 10:33 pm)</a:t>
            </a:r>
          </a:p>
          <a:p>
            <a:r>
              <a:rPr lang="en-US" sz="2200" dirty="0" smtClean="0"/>
              <a:t>Southern Alaska – 1.5 (10:28 pm)</a:t>
            </a:r>
          </a:p>
          <a:p>
            <a:r>
              <a:rPr lang="en-US" sz="2200" dirty="0" smtClean="0"/>
              <a:t>Northern California – 1.2 (10:15 pm)</a:t>
            </a:r>
          </a:p>
          <a:p>
            <a:r>
              <a:rPr lang="en-US" sz="2200" dirty="0" smtClean="0"/>
              <a:t>Crete, Greece – 3.5 (10:00 pm)</a:t>
            </a:r>
          </a:p>
          <a:p>
            <a:r>
              <a:rPr lang="en-US" sz="2200" dirty="0" smtClean="0"/>
              <a:t>Southern California – 1.5 (10:00 pm)</a:t>
            </a:r>
          </a:p>
          <a:p>
            <a:r>
              <a:rPr lang="en-US" sz="2200" dirty="0" smtClean="0"/>
              <a:t>Dodecanese islands, Greece – 2.8 (9:59 pm)</a:t>
            </a:r>
          </a:p>
          <a:p>
            <a:r>
              <a:rPr lang="en-US" sz="2200" dirty="0" err="1" smtClean="0"/>
              <a:t>Navada</a:t>
            </a:r>
            <a:r>
              <a:rPr lang="en-US" sz="2200" dirty="0" smtClean="0"/>
              <a:t> – 1.7 (9:56 pm)</a:t>
            </a:r>
          </a:p>
          <a:p>
            <a:r>
              <a:rPr lang="en-US" sz="2200" dirty="0" smtClean="0"/>
              <a:t>Southern Greece – 2.0 (9:54 pm)</a:t>
            </a:r>
          </a:p>
          <a:p>
            <a:r>
              <a:rPr lang="en-US" sz="2200" dirty="0" smtClean="0"/>
              <a:t>Puerto Rico Region – 3.6 (9:51 pm)</a:t>
            </a:r>
          </a:p>
          <a:p>
            <a:r>
              <a:rPr lang="en-US" sz="2200" dirty="0" err="1" smtClean="0"/>
              <a:t>Sandspit</a:t>
            </a:r>
            <a:r>
              <a:rPr lang="en-US" sz="2200" dirty="0" smtClean="0"/>
              <a:t>, BC – 1.9 (9:05 pm)</a:t>
            </a:r>
          </a:p>
          <a:p>
            <a:endParaRPr lang="en-US" dirty="0"/>
          </a:p>
        </p:txBody>
      </p:sp>
      <p:sp>
        <p:nvSpPr>
          <p:cNvPr id="3" name="Title 2"/>
          <p:cNvSpPr>
            <a:spLocks noGrp="1"/>
          </p:cNvSpPr>
          <p:nvPr>
            <p:ph type="title"/>
          </p:nvPr>
        </p:nvSpPr>
        <p:spPr/>
        <p:txBody>
          <a:bodyPr>
            <a:normAutofit fontScale="90000"/>
          </a:bodyPr>
          <a:lstStyle/>
          <a:p>
            <a:r>
              <a:rPr lang="en-US" dirty="0" smtClean="0"/>
              <a:t>Continued – Earthquakes Oct. 12</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Central California – 1.2 (8:41 pm)</a:t>
            </a:r>
          </a:p>
          <a:p>
            <a:r>
              <a:rPr lang="en-US" sz="2000" dirty="0" smtClean="0"/>
              <a:t>Central Alaska – 1.8 (8:05 pm)</a:t>
            </a:r>
          </a:p>
          <a:p>
            <a:r>
              <a:rPr lang="en-US" sz="2000" dirty="0" smtClean="0"/>
              <a:t>Greater Los Angeles Area, California – 1.5 (7:50 pm)</a:t>
            </a:r>
          </a:p>
          <a:p>
            <a:r>
              <a:rPr lang="en-US" sz="2000" dirty="0" smtClean="0"/>
              <a:t>Greater Los Angeles Area, California 1.7 (7:59pm)</a:t>
            </a:r>
          </a:p>
          <a:p>
            <a:r>
              <a:rPr lang="en-US" sz="2000" dirty="0" smtClean="0"/>
              <a:t>Near The coast of Western Turkey – 2.8 (7:54 pm)</a:t>
            </a:r>
          </a:p>
          <a:p>
            <a:r>
              <a:rPr lang="en-US" sz="2000" dirty="0" smtClean="0"/>
              <a:t>San Francisco Bay Area, California – (7:50 pm)</a:t>
            </a:r>
          </a:p>
          <a:p>
            <a:r>
              <a:rPr lang="en-US" sz="2000" dirty="0" smtClean="0"/>
              <a:t>Central California – 1.1 (7:33 pm)</a:t>
            </a:r>
          </a:p>
          <a:p>
            <a:r>
              <a:rPr lang="en-US" sz="2000" dirty="0" smtClean="0"/>
              <a:t>San Francisco Bay Area, California – 1.7 (7:50 pm), cont…</a:t>
            </a:r>
          </a:p>
          <a:p>
            <a:pPr>
              <a:buNone/>
            </a:pPr>
            <a:endParaRPr lang="en-US" sz="2000" dirty="0" smtClean="0"/>
          </a:p>
          <a:p>
            <a:pPr>
              <a:buNone/>
            </a:pPr>
            <a:r>
              <a:rPr lang="en-US" sz="2000" dirty="0" smtClean="0"/>
              <a:t>*In all I counted 150 earthquakes for the 12</a:t>
            </a:r>
            <a:r>
              <a:rPr lang="en-US" sz="2000" baseline="30000" dirty="0" smtClean="0"/>
              <a:t>th</a:t>
            </a:r>
            <a:r>
              <a:rPr lang="en-US" sz="2000" dirty="0" smtClean="0"/>
              <a:t> of October</a:t>
            </a:r>
          </a:p>
          <a:p>
            <a:pPr>
              <a:buNone/>
            </a:pPr>
            <a:r>
              <a:rPr lang="en-US" sz="2000" dirty="0" smtClean="0"/>
              <a:t>*Just because you didn’t hear about it doesn’t mean it </a:t>
            </a:r>
          </a:p>
          <a:p>
            <a:pPr>
              <a:buNone/>
            </a:pPr>
            <a:r>
              <a:rPr lang="en-US" sz="2000" dirty="0" smtClean="0"/>
              <a:t>didn’t happen </a:t>
            </a:r>
            <a:r>
              <a:rPr lang="en-US" sz="2000" dirty="0" smtClean="0">
                <a:sym typeface="Wingdings" pitchFamily="2" charset="2"/>
              </a:rPr>
              <a:t></a:t>
            </a:r>
            <a:endParaRPr lang="en-US" sz="2000" dirty="0" smtClean="0"/>
          </a:p>
          <a:p>
            <a:endParaRPr lang="en-US" dirty="0"/>
          </a:p>
        </p:txBody>
      </p:sp>
      <p:sp>
        <p:nvSpPr>
          <p:cNvPr id="3" name="Title 2"/>
          <p:cNvSpPr>
            <a:spLocks noGrp="1"/>
          </p:cNvSpPr>
          <p:nvPr>
            <p:ph type="title"/>
          </p:nvPr>
        </p:nvSpPr>
        <p:spPr/>
        <p:txBody>
          <a:bodyPr>
            <a:normAutofit fontScale="90000"/>
          </a:bodyPr>
          <a:lstStyle/>
          <a:p>
            <a:r>
              <a:rPr lang="en-US" dirty="0" smtClean="0"/>
              <a:t>Continued – Earthquakes Oct. 12</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en-US" dirty="0" smtClean="0"/>
              <a:t>In your notebook list the layers of the earth from the centre to the atmosphere, and indicate whether they are liquid, solid or gas. </a:t>
            </a:r>
          </a:p>
          <a:p>
            <a:pPr marL="624078" indent="-514350">
              <a:buFont typeface="+mj-lt"/>
              <a:buAutoNum type="arabicPeriod"/>
            </a:pPr>
            <a:r>
              <a:rPr lang="en-US" dirty="0" smtClean="0"/>
              <a:t>What is </a:t>
            </a:r>
            <a:r>
              <a:rPr lang="en-US" smtClean="0"/>
              <a:t>the reason </a:t>
            </a:r>
            <a:r>
              <a:rPr lang="en-US" dirty="0" smtClean="0"/>
              <a:t>for the nickname “Pacific Ring of </a:t>
            </a:r>
            <a:r>
              <a:rPr lang="en-US" smtClean="0"/>
              <a:t>Fire”? </a:t>
            </a:r>
            <a:r>
              <a:rPr lang="en-US" dirty="0" smtClean="0"/>
              <a:t>(page 22)</a:t>
            </a:r>
          </a:p>
          <a:p>
            <a:pPr marL="624078" indent="-514350">
              <a:buFont typeface="+mj-lt"/>
              <a:buAutoNum type="arabicPeriod"/>
            </a:pPr>
            <a:r>
              <a:rPr lang="en-US" dirty="0" smtClean="0"/>
              <a:t>Explain why Eastern Canada experiences relatively few major earthquakes. (hint – look at the plates in figure 2.4)</a:t>
            </a:r>
            <a:endParaRPr lang="en-US" dirty="0"/>
          </a:p>
        </p:txBody>
      </p:sp>
      <p:sp>
        <p:nvSpPr>
          <p:cNvPr id="3" name="Title 2"/>
          <p:cNvSpPr>
            <a:spLocks noGrp="1"/>
          </p:cNvSpPr>
          <p:nvPr>
            <p:ph type="title"/>
          </p:nvPr>
        </p:nvSpPr>
        <p:spPr/>
        <p:txBody>
          <a:bodyPr/>
          <a:lstStyle/>
          <a:p>
            <a:r>
              <a:rPr lang="en-US" dirty="0" smtClean="0"/>
              <a:t>Do Questions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838199"/>
          </a:xfrm>
        </p:spPr>
        <p:txBody>
          <a:bodyPr/>
          <a:lstStyle/>
          <a:p>
            <a:pPr algn="l"/>
            <a:r>
              <a:rPr lang="en-US" sz="2400" dirty="0" smtClean="0"/>
              <a:t>2.1</a:t>
            </a:r>
            <a:r>
              <a:rPr lang="en-US" dirty="0" smtClean="0"/>
              <a:t> </a:t>
            </a:r>
            <a:r>
              <a:rPr lang="en-US" sz="3600" dirty="0" smtClean="0"/>
              <a:t>Building Landforms</a:t>
            </a:r>
            <a:endParaRPr lang="en-US" sz="3600" dirty="0"/>
          </a:p>
        </p:txBody>
      </p:sp>
      <p:sp>
        <p:nvSpPr>
          <p:cNvPr id="3" name="Subtitle 2"/>
          <p:cNvSpPr>
            <a:spLocks noGrp="1"/>
          </p:cNvSpPr>
          <p:nvPr>
            <p:ph type="subTitle" idx="1"/>
          </p:nvPr>
        </p:nvSpPr>
        <p:spPr>
          <a:xfrm>
            <a:off x="685800" y="1371600"/>
            <a:ext cx="7772400" cy="4343400"/>
          </a:xfrm>
        </p:spPr>
        <p:txBody>
          <a:bodyPr/>
          <a:lstStyle/>
          <a:p>
            <a:pPr algn="l"/>
            <a:r>
              <a:rPr lang="en-US" b="1" dirty="0" smtClean="0"/>
              <a:t>Planet Earth</a:t>
            </a:r>
          </a:p>
          <a:p>
            <a:pPr algn="l">
              <a:buFont typeface="Wingdings" pitchFamily="2" charset="2"/>
              <a:buChar char="v"/>
            </a:pPr>
            <a:r>
              <a:rPr lang="en-US" dirty="0" smtClean="0"/>
              <a:t>is made of of a great variety of rock of different ages</a:t>
            </a:r>
          </a:p>
          <a:p>
            <a:pPr algn="l">
              <a:buFont typeface="Wingdings" pitchFamily="2" charset="2"/>
              <a:buChar char="v"/>
            </a:pPr>
            <a:r>
              <a:rPr lang="en-US" dirty="0" smtClean="0"/>
              <a:t>Some of the rock are 4 billion years old</a:t>
            </a:r>
          </a:p>
          <a:p>
            <a:pPr algn="l">
              <a:buFont typeface="Wingdings" pitchFamily="2" charset="2"/>
              <a:buChar char="v"/>
            </a:pPr>
            <a:r>
              <a:rPr lang="en-US" dirty="0" smtClean="0"/>
              <a:t>Over time denser material settled to form the core while lighter material formed lighter layers and atmosphere</a:t>
            </a:r>
          </a:p>
          <a:p>
            <a:pPr algn="l">
              <a:buFont typeface="Wingdings" pitchFamily="2" charset="2"/>
              <a:buChar char="ü"/>
            </a:pPr>
            <a:endParaRPr lang="en-US" dirty="0" smtClean="0"/>
          </a:p>
          <a:p>
            <a:pPr algn="l"/>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earthcut.jpg"/>
          <p:cNvPicPr>
            <a:picLocks noGrp="1" noChangeAspect="1"/>
          </p:cNvPicPr>
          <p:nvPr>
            <p:ph idx="1"/>
          </p:nvPr>
        </p:nvPicPr>
        <p:blipFill>
          <a:blip r:embed="rId2" cstate="print"/>
          <a:stretch>
            <a:fillRect/>
          </a:stretch>
        </p:blipFill>
        <p:spPr>
          <a:xfrm>
            <a:off x="2907030" y="2209800"/>
            <a:ext cx="3856138" cy="2700179"/>
          </a:xfrm>
        </p:spPr>
      </p:pic>
      <p:sp>
        <p:nvSpPr>
          <p:cNvPr id="3" name="Title 2"/>
          <p:cNvSpPr>
            <a:spLocks noGrp="1"/>
          </p:cNvSpPr>
          <p:nvPr>
            <p:ph type="title"/>
          </p:nvPr>
        </p:nvSpPr>
        <p:spPr/>
        <p:txBody>
          <a:bodyPr/>
          <a:lstStyle/>
          <a:p>
            <a:pPr algn="ctr"/>
            <a:r>
              <a:rPr lang="en-US" dirty="0" smtClean="0"/>
              <a:t>The Layers of Earth</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u="sng" dirty="0" smtClean="0"/>
              <a:t>Core</a:t>
            </a:r>
            <a:r>
              <a:rPr lang="en-US" dirty="0" smtClean="0"/>
              <a:t> – is the centre of the earth and has two layers.</a:t>
            </a:r>
          </a:p>
          <a:p>
            <a:pPr>
              <a:buNone/>
            </a:pPr>
            <a:endParaRPr lang="en-US" dirty="0" smtClean="0"/>
          </a:p>
          <a:p>
            <a:pPr>
              <a:buNone/>
            </a:pPr>
            <a:r>
              <a:rPr lang="en-US" u="sng" dirty="0" smtClean="0"/>
              <a:t>Inner Core</a:t>
            </a:r>
            <a:r>
              <a:rPr lang="en-US" dirty="0" smtClean="0"/>
              <a:t> – it is solid and is very hot because it is under great pressure.</a:t>
            </a:r>
          </a:p>
          <a:p>
            <a:pPr>
              <a:buNone/>
            </a:pPr>
            <a:endParaRPr lang="en-US" dirty="0" smtClean="0"/>
          </a:p>
          <a:p>
            <a:pPr>
              <a:buNone/>
            </a:pPr>
            <a:r>
              <a:rPr lang="en-US" u="sng" dirty="0" smtClean="0"/>
              <a:t>Outer Core </a:t>
            </a:r>
            <a:r>
              <a:rPr lang="en-US" dirty="0" smtClean="0"/>
              <a:t>– it is liquid</a:t>
            </a:r>
          </a:p>
          <a:p>
            <a:pPr>
              <a:buNone/>
            </a:pPr>
            <a:r>
              <a:rPr lang="en-US" dirty="0" smtClean="0"/>
              <a:t> </a:t>
            </a:r>
          </a:p>
        </p:txBody>
      </p:sp>
      <p:sp>
        <p:nvSpPr>
          <p:cNvPr id="3" name="Title 2"/>
          <p:cNvSpPr>
            <a:spLocks noGrp="1"/>
          </p:cNvSpPr>
          <p:nvPr>
            <p:ph type="title"/>
          </p:nvPr>
        </p:nvSpPr>
        <p:spPr/>
        <p:txBody>
          <a:bodyPr/>
          <a:lstStyle/>
          <a:p>
            <a:r>
              <a:rPr lang="en-US" dirty="0" smtClean="0"/>
              <a:t>Definitions </a:t>
            </a:r>
            <a:r>
              <a:rPr lang="en-US" sz="2800" b="0" dirty="0" smtClean="0">
                <a:effectLst/>
              </a:rPr>
              <a:t>(think of an apple)</a:t>
            </a:r>
            <a:endParaRPr lang="en-US" sz="2800" b="0" dirty="0">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u="sng" dirty="0" smtClean="0"/>
              <a:t>Crust</a:t>
            </a:r>
            <a:r>
              <a:rPr lang="en-US" dirty="0" smtClean="0"/>
              <a:t> – the surface layer which is solid. It is thin under the oceans but thick under the continents</a:t>
            </a:r>
          </a:p>
          <a:p>
            <a:pPr>
              <a:buNone/>
            </a:pPr>
            <a:endParaRPr lang="en-US" dirty="0" smtClean="0"/>
          </a:p>
          <a:p>
            <a:pPr>
              <a:buNone/>
            </a:pPr>
            <a:r>
              <a:rPr lang="en-US" u="sng" dirty="0" smtClean="0"/>
              <a:t>Mantel </a:t>
            </a:r>
            <a:r>
              <a:rPr lang="en-US" dirty="0" smtClean="0"/>
              <a:t>– it is the middle layer. It is made of melted rock called </a:t>
            </a:r>
            <a:r>
              <a:rPr lang="en-US" b="1" dirty="0" smtClean="0"/>
              <a:t>magma</a:t>
            </a:r>
            <a:r>
              <a:rPr lang="en-US" dirty="0" smtClean="0"/>
              <a:t>.</a:t>
            </a:r>
          </a:p>
          <a:p>
            <a:pPr>
              <a:buNone/>
            </a:pPr>
            <a:endParaRPr lang="en-US" dirty="0" smtClean="0"/>
          </a:p>
          <a:p>
            <a:pPr>
              <a:buNone/>
            </a:pPr>
            <a:r>
              <a:rPr lang="en-US" u="sng" dirty="0" smtClean="0"/>
              <a:t>Magma</a:t>
            </a:r>
            <a:r>
              <a:rPr lang="en-US" dirty="0" smtClean="0"/>
              <a:t> – is a type of melted rock that is hot, relatively dense and slow-moving fluid</a:t>
            </a:r>
          </a:p>
        </p:txBody>
      </p:sp>
      <p:sp>
        <p:nvSpPr>
          <p:cNvPr id="3" name="Title 2"/>
          <p:cNvSpPr>
            <a:spLocks noGrp="1"/>
          </p:cNvSpPr>
          <p:nvPr>
            <p:ph type="title"/>
          </p:nvPr>
        </p:nvSpPr>
        <p:spPr/>
        <p:txBody>
          <a:bodyPr/>
          <a:lstStyle/>
          <a:p>
            <a:r>
              <a:rPr lang="en-US" dirty="0" smtClean="0"/>
              <a:t>Definitions Continued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ctr">
              <a:buNone/>
            </a:pPr>
            <a:r>
              <a:rPr lang="en-US" b="1" dirty="0" smtClean="0"/>
              <a:t> Alfred Wegner – a German Scientist</a:t>
            </a:r>
          </a:p>
          <a:p>
            <a:pPr>
              <a:buFont typeface="Wingdings" pitchFamily="2" charset="2"/>
              <a:buChar char="Ø"/>
            </a:pPr>
            <a:r>
              <a:rPr lang="en-US" dirty="0" smtClean="0"/>
              <a:t>Noticed that the shaped of many of the continental masses look like they might have been joined together</a:t>
            </a:r>
          </a:p>
          <a:p>
            <a:pPr>
              <a:buFont typeface="Wingdings" pitchFamily="2" charset="2"/>
              <a:buChar char="Ø"/>
            </a:pPr>
            <a:r>
              <a:rPr lang="en-US" dirty="0" smtClean="0"/>
              <a:t>His observation became known as the theory of </a:t>
            </a:r>
            <a:r>
              <a:rPr lang="en-US" u="sng" dirty="0" smtClean="0"/>
              <a:t>Continental Drift</a:t>
            </a:r>
          </a:p>
          <a:p>
            <a:pPr>
              <a:buFont typeface="Wingdings" pitchFamily="2" charset="2"/>
              <a:buChar char="Ø"/>
            </a:pPr>
            <a:r>
              <a:rPr lang="en-US" dirty="0" smtClean="0"/>
              <a:t>He suggested the earth’s plates are divided into plates (sections) that move because of </a:t>
            </a:r>
            <a:r>
              <a:rPr lang="en-US" dirty="0" err="1" smtClean="0"/>
              <a:t>th</a:t>
            </a:r>
            <a:r>
              <a:rPr lang="en-US" dirty="0" smtClean="0"/>
              <a:t> slow-moving convection currents in the mantle (think of a water bed)</a:t>
            </a:r>
          </a:p>
          <a:p>
            <a:pPr>
              <a:buFont typeface="Wingdings" pitchFamily="2" charset="2"/>
              <a:buChar char="Ø"/>
            </a:pPr>
            <a:r>
              <a:rPr lang="en-US" dirty="0" smtClean="0"/>
              <a:t>H e believed that all of the continents were once joined in a supercontinent called </a:t>
            </a:r>
            <a:r>
              <a:rPr lang="en-US" u="sng" dirty="0" smtClean="0"/>
              <a:t>Pangaea</a:t>
            </a:r>
          </a:p>
          <a:p>
            <a:pPr>
              <a:buNone/>
            </a:pPr>
            <a:endParaRPr lang="en-US" u="sng" dirty="0" smtClean="0"/>
          </a:p>
          <a:p>
            <a:pPr>
              <a:buFont typeface="Wingdings" pitchFamily="2" charset="2"/>
              <a:buChar char="Ø"/>
            </a:pPr>
            <a:endParaRPr lang="en-US" u="sng" dirty="0" smtClean="0"/>
          </a:p>
          <a:p>
            <a:pPr>
              <a:buFont typeface="Wingdings" pitchFamily="2" charset="2"/>
              <a:buChar char="Ø"/>
            </a:pPr>
            <a:endParaRPr lang="en-US" dirty="0" smtClean="0"/>
          </a:p>
          <a:p>
            <a:pPr>
              <a:buFont typeface="Wingdings" pitchFamily="2" charset="2"/>
              <a:buChar char="v"/>
            </a:pPr>
            <a:endParaRPr lang="en-US" dirty="0"/>
          </a:p>
        </p:txBody>
      </p:sp>
      <p:sp>
        <p:nvSpPr>
          <p:cNvPr id="3" name="Title 2"/>
          <p:cNvSpPr>
            <a:spLocks noGrp="1"/>
          </p:cNvSpPr>
          <p:nvPr>
            <p:ph type="title"/>
          </p:nvPr>
        </p:nvSpPr>
        <p:spPr/>
        <p:txBody>
          <a:bodyPr>
            <a:normAutofit fontScale="90000"/>
          </a:bodyPr>
          <a:lstStyle/>
          <a:p>
            <a:pPr algn="ctr"/>
            <a:r>
              <a:rPr lang="en-US" dirty="0" smtClean="0"/>
              <a:t>Building Landforms/</a:t>
            </a:r>
            <a:br>
              <a:rPr lang="en-US" dirty="0" smtClean="0"/>
            </a:br>
            <a:r>
              <a:rPr lang="en-US" dirty="0" smtClean="0"/>
              <a:t>Movement of Crust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ig2-5globes.gif"/>
          <p:cNvPicPr>
            <a:picLocks noGrp="1" noChangeAspect="1"/>
          </p:cNvPicPr>
          <p:nvPr>
            <p:ph idx="1"/>
          </p:nvPr>
        </p:nvPicPr>
        <p:blipFill>
          <a:blip r:embed="rId2" cstate="print"/>
          <a:stretch>
            <a:fillRect/>
          </a:stretch>
        </p:blipFill>
        <p:spPr>
          <a:xfrm>
            <a:off x="990600" y="1481138"/>
            <a:ext cx="7162800" cy="5072062"/>
          </a:xfrm>
        </p:spPr>
      </p:pic>
      <p:sp>
        <p:nvSpPr>
          <p:cNvPr id="3" name="Title 2"/>
          <p:cNvSpPr>
            <a:spLocks noGrp="1"/>
          </p:cNvSpPr>
          <p:nvPr>
            <p:ph type="title"/>
          </p:nvPr>
        </p:nvSpPr>
        <p:spPr/>
        <p:txBody>
          <a:bodyPr/>
          <a:lstStyle/>
          <a:p>
            <a:r>
              <a:rPr lang="en-US" dirty="0" smtClean="0"/>
              <a:t>Stages of Continental Drift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Earthsplates.gif"/>
          <p:cNvPicPr>
            <a:picLocks noGrp="1" noChangeAspect="1"/>
          </p:cNvPicPr>
          <p:nvPr>
            <p:ph idx="1"/>
          </p:nvPr>
        </p:nvPicPr>
        <p:blipFill>
          <a:blip r:embed="rId2" cstate="print"/>
          <a:stretch>
            <a:fillRect/>
          </a:stretch>
        </p:blipFill>
        <p:spPr>
          <a:xfrm>
            <a:off x="1752600" y="1752600"/>
            <a:ext cx="6096000" cy="4038600"/>
          </a:xfrm>
        </p:spPr>
      </p:pic>
      <p:sp>
        <p:nvSpPr>
          <p:cNvPr id="5" name="Title 4"/>
          <p:cNvSpPr>
            <a:spLocks noGrp="1"/>
          </p:cNvSpPr>
          <p:nvPr>
            <p:ph type="title"/>
          </p:nvPr>
        </p:nvSpPr>
        <p:spPr/>
        <p:txBody>
          <a:bodyPr>
            <a:normAutofit fontScale="90000"/>
          </a:bodyPr>
          <a:lstStyle/>
          <a:p>
            <a:r>
              <a:rPr lang="en-US" dirty="0" smtClean="0"/>
              <a:t>Continental Drift – Moving Plates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None/>
            </a:pPr>
            <a:r>
              <a:rPr lang="en-US" dirty="0" smtClean="0"/>
              <a:t>1</a:t>
            </a:r>
            <a:r>
              <a:rPr lang="en-US" baseline="30000" dirty="0" smtClean="0"/>
              <a:t>st</a:t>
            </a:r>
            <a:r>
              <a:rPr lang="en-US" dirty="0" smtClean="0"/>
              <a:t> 	</a:t>
            </a:r>
            <a:r>
              <a:rPr lang="en-US" u="sng" dirty="0" smtClean="0"/>
              <a:t>Transform</a:t>
            </a:r>
            <a:r>
              <a:rPr lang="en-US" dirty="0" smtClean="0"/>
              <a:t> plates move past each other in 	opposite directions</a:t>
            </a:r>
            <a:endParaRPr lang="en-US" dirty="0"/>
          </a:p>
        </p:txBody>
      </p:sp>
      <p:sp>
        <p:nvSpPr>
          <p:cNvPr id="3" name="Title 2"/>
          <p:cNvSpPr>
            <a:spLocks noGrp="1"/>
          </p:cNvSpPr>
          <p:nvPr>
            <p:ph type="title"/>
          </p:nvPr>
        </p:nvSpPr>
        <p:spPr/>
        <p:txBody>
          <a:bodyPr/>
          <a:lstStyle/>
          <a:p>
            <a:r>
              <a:rPr lang="en-US" dirty="0" smtClean="0"/>
              <a:t>Plate Movement – 3 Ways</a:t>
            </a:r>
            <a:endParaRPr lang="en-US" dirty="0"/>
          </a:p>
        </p:txBody>
      </p:sp>
      <p:pic>
        <p:nvPicPr>
          <p:cNvPr id="6" name="Picture 5" descr="fence.jpg"/>
          <p:cNvPicPr>
            <a:picLocks noChangeAspect="1"/>
          </p:cNvPicPr>
          <p:nvPr/>
        </p:nvPicPr>
        <p:blipFill>
          <a:blip r:embed="rId2" cstate="print"/>
          <a:stretch>
            <a:fillRect/>
          </a:stretch>
        </p:blipFill>
        <p:spPr>
          <a:xfrm>
            <a:off x="1397000" y="2819400"/>
            <a:ext cx="6350000" cy="299085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193</TotalTime>
  <Words>810</Words>
  <Application>Microsoft Office PowerPoint</Application>
  <PresentationFormat>On-screen Show (4:3)</PresentationFormat>
  <Paragraphs>108</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Chapter 2 Canada’s Physical Landscape</vt:lpstr>
      <vt:lpstr>2.1 Building Landforms</vt:lpstr>
      <vt:lpstr>The Layers of Earth</vt:lpstr>
      <vt:lpstr>Definitions (think of an apple)</vt:lpstr>
      <vt:lpstr>Definitions Continued …</vt:lpstr>
      <vt:lpstr>Building Landforms/ Movement of Crust</vt:lpstr>
      <vt:lpstr>Stages of Continental Drift</vt:lpstr>
      <vt:lpstr>Continental Drift – Moving Plates</vt:lpstr>
      <vt:lpstr>Plate Movement – 3 Ways</vt:lpstr>
      <vt:lpstr>Plate Movement – 3 Ways</vt:lpstr>
      <vt:lpstr>Plate Movement – 3 Ways</vt:lpstr>
      <vt:lpstr>Slide 12</vt:lpstr>
      <vt:lpstr>Evidence for Plate Tectonics</vt:lpstr>
      <vt:lpstr>Definations</vt:lpstr>
      <vt:lpstr>Canada’ s Crust</vt:lpstr>
      <vt:lpstr>We Live on an Active Earth</vt:lpstr>
      <vt:lpstr>Continued – Earthquakes Oct. 12</vt:lpstr>
      <vt:lpstr>Continued – Earthquakes Oct. 12</vt:lpstr>
      <vt:lpstr>Do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Canada’s Physical Landscape</dc:title>
  <dc:creator>user</dc:creator>
  <cp:lastModifiedBy>amcniven</cp:lastModifiedBy>
  <cp:revision>20</cp:revision>
  <dcterms:created xsi:type="dcterms:W3CDTF">2011-10-13T00:22:44Z</dcterms:created>
  <dcterms:modified xsi:type="dcterms:W3CDTF">2015-09-24T17:00:23Z</dcterms:modified>
</cp:coreProperties>
</file>